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1E7C7-188F-47FE-B692-FC68CFCA17C3}" type="datetimeFigureOut">
              <a:rPr lang="cs-CZ" smtClean="0"/>
              <a:t>6.3.2012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B4C88-9C07-4EAA-B4DD-616B18E1296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1E7C7-188F-47FE-B692-FC68CFCA17C3}" type="datetimeFigureOut">
              <a:rPr lang="cs-CZ" smtClean="0"/>
              <a:t>6.3.2012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B4C88-9C07-4EAA-B4DD-616B18E1296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1E7C7-188F-47FE-B692-FC68CFCA17C3}" type="datetimeFigureOut">
              <a:rPr lang="cs-CZ" smtClean="0"/>
              <a:t>6.3.2012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B4C88-9C07-4EAA-B4DD-616B18E1296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1E7C7-188F-47FE-B692-FC68CFCA17C3}" type="datetimeFigureOut">
              <a:rPr lang="cs-CZ" smtClean="0"/>
              <a:t>6.3.2012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B4C88-9C07-4EAA-B4DD-616B18E1296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1E7C7-188F-47FE-B692-FC68CFCA17C3}" type="datetimeFigureOut">
              <a:rPr lang="cs-CZ" smtClean="0"/>
              <a:t>6.3.2012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B4C88-9C07-4EAA-B4DD-616B18E1296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1E7C7-188F-47FE-B692-FC68CFCA17C3}" type="datetimeFigureOut">
              <a:rPr lang="cs-CZ" smtClean="0"/>
              <a:t>6.3.2012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B4C88-9C07-4EAA-B4DD-616B18E1296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1E7C7-188F-47FE-B692-FC68CFCA17C3}" type="datetimeFigureOut">
              <a:rPr lang="cs-CZ" smtClean="0"/>
              <a:t>6.3.2012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B4C88-9C07-4EAA-B4DD-616B18E1296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1E7C7-188F-47FE-B692-FC68CFCA17C3}" type="datetimeFigureOut">
              <a:rPr lang="cs-CZ" smtClean="0"/>
              <a:t>6.3.2012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B4C88-9C07-4EAA-B4DD-616B18E1296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1E7C7-188F-47FE-B692-FC68CFCA17C3}" type="datetimeFigureOut">
              <a:rPr lang="cs-CZ" smtClean="0"/>
              <a:t>6.3.2012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B4C88-9C07-4EAA-B4DD-616B18E1296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1E7C7-188F-47FE-B692-FC68CFCA17C3}" type="datetimeFigureOut">
              <a:rPr lang="cs-CZ" smtClean="0"/>
              <a:t>6.3.2012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B4C88-9C07-4EAA-B4DD-616B18E1296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1E7C7-188F-47FE-B692-FC68CFCA17C3}" type="datetimeFigureOut">
              <a:rPr lang="cs-CZ" smtClean="0"/>
              <a:t>6.3.2012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B4C88-9C07-4EAA-B4DD-616B18E1296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A1E7C7-188F-47FE-B692-FC68CFCA17C3}" type="datetimeFigureOut">
              <a:rPr lang="cs-CZ" smtClean="0"/>
              <a:t>6.3.2012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6B4C88-9C07-4EAA-B4DD-616B18E12966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39552" y="2564904"/>
            <a:ext cx="8229600" cy="1143000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SOCIÁLNÍ STYK</a:t>
            </a:r>
            <a:endParaRPr lang="cs-CZ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8" name="Rectangle 4"/>
          <p:cNvSpPr>
            <a:spLocks noChangeArrowheads="1"/>
          </p:cNvSpPr>
          <p:nvPr/>
        </p:nvSpPr>
        <p:spPr bwMode="auto">
          <a:xfrm>
            <a:off x="827088" y="404813"/>
            <a:ext cx="7620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cs-CZ" sz="4400">
                <a:latin typeface="Arial" pitchFamily="34" charset="0"/>
                <a:cs typeface="Arial" pitchFamily="34" charset="0"/>
              </a:rPr>
              <a:t> </a:t>
            </a:r>
            <a:r>
              <a:rPr lang="cs-CZ" sz="3600" b="1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TYPOLOGIE INTERPERSONÁLNÍCH VZTAHŮ</a:t>
            </a:r>
          </a:p>
        </p:txBody>
      </p:sp>
      <p:sp>
        <p:nvSpPr>
          <p:cNvPr id="82949" name="Text Box 5"/>
          <p:cNvSpPr txBox="1">
            <a:spLocks noChangeArrowheads="1"/>
          </p:cNvSpPr>
          <p:nvPr/>
        </p:nvSpPr>
        <p:spPr bwMode="auto">
          <a:xfrm>
            <a:off x="3951288" y="1928813"/>
            <a:ext cx="23622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 i="1">
                <a:latin typeface="Arial" pitchFamily="34" charset="0"/>
                <a:cs typeface="Arial" pitchFamily="34" charset="0"/>
              </a:rPr>
              <a:t>sebeprosazení</a:t>
            </a:r>
          </a:p>
        </p:txBody>
      </p:sp>
      <p:sp>
        <p:nvSpPr>
          <p:cNvPr id="82950" name="Text Box 6"/>
          <p:cNvSpPr txBox="1">
            <a:spLocks noChangeArrowheads="1"/>
          </p:cNvSpPr>
          <p:nvPr/>
        </p:nvSpPr>
        <p:spPr bwMode="auto">
          <a:xfrm>
            <a:off x="1131888" y="3757613"/>
            <a:ext cx="1828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 i="1">
                <a:latin typeface="Arial" pitchFamily="34" charset="0"/>
                <a:cs typeface="Arial" pitchFamily="34" charset="0"/>
              </a:rPr>
              <a:t>kooperace</a:t>
            </a:r>
          </a:p>
        </p:txBody>
      </p:sp>
      <p:sp>
        <p:nvSpPr>
          <p:cNvPr id="82951" name="Line 7"/>
          <p:cNvSpPr>
            <a:spLocks noChangeShapeType="1"/>
          </p:cNvSpPr>
          <p:nvPr/>
        </p:nvSpPr>
        <p:spPr bwMode="auto">
          <a:xfrm>
            <a:off x="4941888" y="2919413"/>
            <a:ext cx="0" cy="28194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cs-CZ">
              <a:latin typeface="Arial" pitchFamily="34" charset="0"/>
              <a:cs typeface="Arial" pitchFamily="34" charset="0"/>
            </a:endParaRPr>
          </a:p>
        </p:txBody>
      </p:sp>
      <p:sp>
        <p:nvSpPr>
          <p:cNvPr id="82952" name="Text Box 8"/>
          <p:cNvSpPr txBox="1">
            <a:spLocks noChangeArrowheads="1"/>
          </p:cNvSpPr>
          <p:nvPr/>
        </p:nvSpPr>
        <p:spPr bwMode="auto">
          <a:xfrm>
            <a:off x="4789488" y="2462213"/>
            <a:ext cx="4572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>
                <a:latin typeface="Arial" pitchFamily="34" charset="0"/>
                <a:cs typeface="Arial" pitchFamily="34" charset="0"/>
              </a:rPr>
              <a:t>+</a:t>
            </a:r>
          </a:p>
        </p:txBody>
      </p:sp>
      <p:sp>
        <p:nvSpPr>
          <p:cNvPr id="58375" name="Text Box 9"/>
          <p:cNvSpPr txBox="1">
            <a:spLocks noChangeArrowheads="1"/>
          </p:cNvSpPr>
          <p:nvPr/>
        </p:nvSpPr>
        <p:spPr bwMode="auto">
          <a:xfrm>
            <a:off x="4713288" y="5967413"/>
            <a:ext cx="685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 sz="2400">
              <a:latin typeface="Arial" pitchFamily="34" charset="0"/>
              <a:cs typeface="Arial" pitchFamily="34" charset="0"/>
            </a:endParaRPr>
          </a:p>
        </p:txBody>
      </p:sp>
      <p:sp>
        <p:nvSpPr>
          <p:cNvPr id="82954" name="Text Box 10"/>
          <p:cNvSpPr txBox="1">
            <a:spLocks noChangeArrowheads="1"/>
          </p:cNvSpPr>
          <p:nvPr/>
        </p:nvSpPr>
        <p:spPr bwMode="auto">
          <a:xfrm>
            <a:off x="4789488" y="5967413"/>
            <a:ext cx="381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>
                <a:latin typeface="Arial" pitchFamily="34" charset="0"/>
                <a:cs typeface="Arial" pitchFamily="34" charset="0"/>
              </a:rPr>
              <a:t>-</a:t>
            </a:r>
          </a:p>
        </p:txBody>
      </p:sp>
      <p:sp>
        <p:nvSpPr>
          <p:cNvPr id="82955" name="Line 11"/>
          <p:cNvSpPr>
            <a:spLocks noChangeShapeType="1"/>
          </p:cNvSpPr>
          <p:nvPr/>
        </p:nvSpPr>
        <p:spPr bwMode="auto">
          <a:xfrm>
            <a:off x="3570288" y="4062413"/>
            <a:ext cx="26670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cs-CZ">
              <a:latin typeface="Arial" pitchFamily="34" charset="0"/>
              <a:cs typeface="Arial" pitchFamily="34" charset="0"/>
            </a:endParaRPr>
          </a:p>
        </p:txBody>
      </p:sp>
      <p:sp>
        <p:nvSpPr>
          <p:cNvPr id="58378" name="Text Box 12"/>
          <p:cNvSpPr txBox="1">
            <a:spLocks noChangeArrowheads="1"/>
          </p:cNvSpPr>
          <p:nvPr/>
        </p:nvSpPr>
        <p:spPr bwMode="auto">
          <a:xfrm>
            <a:off x="2960688" y="3833813"/>
            <a:ext cx="381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 sz="2400">
              <a:latin typeface="Arial" pitchFamily="34" charset="0"/>
              <a:cs typeface="Arial" pitchFamily="34" charset="0"/>
            </a:endParaRPr>
          </a:p>
        </p:txBody>
      </p:sp>
      <p:sp>
        <p:nvSpPr>
          <p:cNvPr id="82957" name="Text Box 13"/>
          <p:cNvSpPr txBox="1">
            <a:spLocks noChangeArrowheads="1"/>
          </p:cNvSpPr>
          <p:nvPr/>
        </p:nvSpPr>
        <p:spPr bwMode="auto">
          <a:xfrm>
            <a:off x="3113088" y="3833813"/>
            <a:ext cx="381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>
                <a:latin typeface="Arial" pitchFamily="34" charset="0"/>
                <a:cs typeface="Arial" pitchFamily="34" charset="0"/>
              </a:rPr>
              <a:t>-</a:t>
            </a:r>
          </a:p>
        </p:txBody>
      </p:sp>
      <p:sp>
        <p:nvSpPr>
          <p:cNvPr id="82958" name="Text Box 14"/>
          <p:cNvSpPr txBox="1">
            <a:spLocks noChangeArrowheads="1"/>
          </p:cNvSpPr>
          <p:nvPr/>
        </p:nvSpPr>
        <p:spPr bwMode="auto">
          <a:xfrm>
            <a:off x="6465888" y="3833813"/>
            <a:ext cx="36195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cs-CZ" sz="2400" b="1">
                <a:latin typeface="Arial" pitchFamily="34" charset="0"/>
                <a:cs typeface="Arial" pitchFamily="34" charset="0"/>
              </a:rPr>
              <a:t>+</a:t>
            </a:r>
          </a:p>
        </p:txBody>
      </p:sp>
      <p:sp>
        <p:nvSpPr>
          <p:cNvPr id="82959" name="Text Box 15"/>
          <p:cNvSpPr txBox="1">
            <a:spLocks noChangeArrowheads="1"/>
          </p:cNvSpPr>
          <p:nvPr/>
        </p:nvSpPr>
        <p:spPr bwMode="auto">
          <a:xfrm>
            <a:off x="3897313" y="3368675"/>
            <a:ext cx="511175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 i="1">
                <a:latin typeface="Arial" pitchFamily="34" charset="0"/>
                <a:cs typeface="Arial" pitchFamily="34" charset="0"/>
              </a:rPr>
              <a:t>I.</a:t>
            </a:r>
          </a:p>
        </p:txBody>
      </p:sp>
      <p:sp>
        <p:nvSpPr>
          <p:cNvPr id="82960" name="Text Box 16"/>
          <p:cNvSpPr txBox="1">
            <a:spLocks noChangeArrowheads="1"/>
          </p:cNvSpPr>
          <p:nvPr/>
        </p:nvSpPr>
        <p:spPr bwMode="auto">
          <a:xfrm>
            <a:off x="5551488" y="3300413"/>
            <a:ext cx="5334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 i="1">
                <a:latin typeface="Arial" pitchFamily="34" charset="0"/>
                <a:cs typeface="Arial" pitchFamily="34" charset="0"/>
              </a:rPr>
              <a:t>II.</a:t>
            </a:r>
          </a:p>
        </p:txBody>
      </p:sp>
      <p:sp>
        <p:nvSpPr>
          <p:cNvPr id="82961" name="Text Box 17"/>
          <p:cNvSpPr txBox="1">
            <a:spLocks noChangeArrowheads="1"/>
          </p:cNvSpPr>
          <p:nvPr/>
        </p:nvSpPr>
        <p:spPr bwMode="auto">
          <a:xfrm>
            <a:off x="3821113" y="4748213"/>
            <a:ext cx="587375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 i="1">
                <a:latin typeface="Arial" pitchFamily="34" charset="0"/>
                <a:cs typeface="Arial" pitchFamily="34" charset="0"/>
              </a:rPr>
              <a:t>III.</a:t>
            </a:r>
          </a:p>
        </p:txBody>
      </p:sp>
      <p:sp>
        <p:nvSpPr>
          <p:cNvPr id="82962" name="Text Box 18"/>
          <p:cNvSpPr txBox="1">
            <a:spLocks noChangeArrowheads="1"/>
          </p:cNvSpPr>
          <p:nvPr/>
        </p:nvSpPr>
        <p:spPr bwMode="auto">
          <a:xfrm>
            <a:off x="5551488" y="4748213"/>
            <a:ext cx="701675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cs-CZ" sz="2400" b="1" i="1">
                <a:latin typeface="Arial" pitchFamily="34" charset="0"/>
                <a:cs typeface="Arial" pitchFamily="34" charset="0"/>
              </a:rPr>
              <a:t>IV.</a:t>
            </a:r>
            <a:endParaRPr lang="cs-CZ" sz="240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300"/>
                                        <p:tgtEl>
                                          <p:spTgt spid="82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9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82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4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82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9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82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4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82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9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2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4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82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9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82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6400"/>
                            </p:stCondLst>
                            <p:childTnLst>
                              <p:par>
                                <p:cTn id="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829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900"/>
                            </p:stCondLst>
                            <p:childTnLst>
                              <p:par>
                                <p:cTn id="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82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7400"/>
                            </p:stCondLst>
                            <p:childTnLst>
                              <p:par>
                                <p:cTn id="4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82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7900"/>
                            </p:stCondLst>
                            <p:childTnLst>
                              <p:par>
                                <p:cTn id="4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82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8400"/>
                            </p:stCondLst>
                            <p:childTnLst>
                              <p:par>
                                <p:cTn id="5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300"/>
                                        <p:tgtEl>
                                          <p:spTgt spid="82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8" grpId="0" autoUpdateAnimBg="0"/>
      <p:bldP spid="82949" grpId="0" autoUpdateAnimBg="0"/>
      <p:bldP spid="82950" grpId="0" autoUpdateAnimBg="0"/>
      <p:bldP spid="82951" grpId="0" animBg="1"/>
      <p:bldP spid="82952" grpId="0" autoUpdateAnimBg="0"/>
      <p:bldP spid="82954" grpId="0" autoUpdateAnimBg="0"/>
      <p:bldP spid="82955" grpId="0" animBg="1"/>
      <p:bldP spid="82957" grpId="0" autoUpdateAnimBg="0"/>
      <p:bldP spid="82958" grpId="0" autoUpdateAnimBg="0"/>
      <p:bldP spid="82959" grpId="0" autoUpdateAnimBg="0"/>
      <p:bldP spid="82960" grpId="0" autoUpdateAnimBg="0"/>
      <p:bldP spid="82961" grpId="0" autoUpdateAnimBg="0"/>
      <p:bldP spid="82962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80" name="Rectangle 4"/>
          <p:cNvSpPr>
            <a:spLocks noChangeArrowheads="1"/>
          </p:cNvSpPr>
          <p:nvPr/>
        </p:nvSpPr>
        <p:spPr bwMode="auto">
          <a:xfrm>
            <a:off x="646113" y="1516063"/>
            <a:ext cx="2235200" cy="787400"/>
          </a:xfrm>
          <a:prstGeom prst="rect">
            <a:avLst/>
          </a:prstGeom>
          <a:solidFill>
            <a:schemeClr val="bg1"/>
          </a:solidFill>
          <a:ln w="508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2075" tIns="46038" rIns="92075" bIns="46038" anchor="ctr"/>
          <a:lstStyle/>
          <a:p>
            <a:pPr algn="ctr" defTabSz="762000" eaLnBrk="0" hangingPunct="0">
              <a:defRPr/>
            </a:pPr>
            <a:r>
              <a:rPr lang="cs-CZ" sz="2400" b="1">
                <a:latin typeface="Arial" pitchFamily="34" charset="0"/>
                <a:cs typeface="Arial" pitchFamily="34" charset="0"/>
              </a:rPr>
              <a:t>PERCEPCE</a:t>
            </a:r>
          </a:p>
        </p:txBody>
      </p:sp>
      <p:sp>
        <p:nvSpPr>
          <p:cNvPr id="75781" name="Rectangle 5"/>
          <p:cNvSpPr>
            <a:spLocks noChangeArrowheads="1"/>
          </p:cNvSpPr>
          <p:nvPr/>
        </p:nvSpPr>
        <p:spPr bwMode="auto">
          <a:xfrm>
            <a:off x="3236913" y="1516063"/>
            <a:ext cx="2387600" cy="787400"/>
          </a:xfrm>
          <a:prstGeom prst="rect">
            <a:avLst/>
          </a:prstGeom>
          <a:solidFill>
            <a:schemeClr val="bg1"/>
          </a:solidFill>
          <a:ln w="508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2075" tIns="46038" rIns="92075" bIns="46038" anchor="ctr"/>
          <a:lstStyle/>
          <a:p>
            <a:pPr algn="ctr" defTabSz="762000" eaLnBrk="0" hangingPunct="0">
              <a:defRPr/>
            </a:pPr>
            <a:r>
              <a:rPr lang="cs-CZ" sz="2400" b="1">
                <a:latin typeface="Arial" pitchFamily="34" charset="0"/>
                <a:cs typeface="Arial" pitchFamily="34" charset="0"/>
              </a:rPr>
              <a:t>KOMUNIKACE</a:t>
            </a:r>
          </a:p>
        </p:txBody>
      </p:sp>
      <p:sp>
        <p:nvSpPr>
          <p:cNvPr id="75782" name="Rectangle 6"/>
          <p:cNvSpPr>
            <a:spLocks noChangeArrowheads="1"/>
          </p:cNvSpPr>
          <p:nvPr/>
        </p:nvSpPr>
        <p:spPr bwMode="auto">
          <a:xfrm>
            <a:off x="5980113" y="1516063"/>
            <a:ext cx="2311400" cy="787400"/>
          </a:xfrm>
          <a:prstGeom prst="rect">
            <a:avLst/>
          </a:prstGeom>
          <a:solidFill>
            <a:schemeClr val="bg1"/>
          </a:solidFill>
          <a:ln w="508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2075" tIns="46038" rIns="92075" bIns="46038" anchor="ctr"/>
          <a:lstStyle/>
          <a:p>
            <a:pPr algn="ctr" defTabSz="762000" eaLnBrk="0" hangingPunct="0">
              <a:defRPr/>
            </a:pPr>
            <a:r>
              <a:rPr lang="cs-CZ" sz="2400" b="1">
                <a:latin typeface="Arial" pitchFamily="34" charset="0"/>
                <a:cs typeface="Arial" pitchFamily="34" charset="0"/>
              </a:rPr>
              <a:t>INTERAKCE</a:t>
            </a:r>
          </a:p>
        </p:txBody>
      </p:sp>
      <p:sp>
        <p:nvSpPr>
          <p:cNvPr id="75783" name="Line 7"/>
          <p:cNvSpPr>
            <a:spLocks noChangeShapeType="1"/>
          </p:cNvSpPr>
          <p:nvPr/>
        </p:nvSpPr>
        <p:spPr bwMode="auto">
          <a:xfrm>
            <a:off x="1687513" y="2328863"/>
            <a:ext cx="1600200" cy="609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/>
          <a:lstStyle/>
          <a:p>
            <a:endParaRPr lang="cs-CZ">
              <a:latin typeface="Arial" pitchFamily="34" charset="0"/>
              <a:cs typeface="Arial" pitchFamily="34" charset="0"/>
            </a:endParaRPr>
          </a:p>
        </p:txBody>
      </p:sp>
      <p:sp>
        <p:nvSpPr>
          <p:cNvPr id="75784" name="Line 8"/>
          <p:cNvSpPr>
            <a:spLocks noChangeShapeType="1"/>
          </p:cNvSpPr>
          <p:nvPr/>
        </p:nvSpPr>
        <p:spPr bwMode="auto">
          <a:xfrm>
            <a:off x="4354513" y="2328863"/>
            <a:ext cx="0" cy="609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/>
          <a:lstStyle/>
          <a:p>
            <a:endParaRPr lang="cs-CZ">
              <a:latin typeface="Arial" pitchFamily="34" charset="0"/>
              <a:cs typeface="Arial" pitchFamily="34" charset="0"/>
            </a:endParaRPr>
          </a:p>
        </p:txBody>
      </p:sp>
      <p:sp>
        <p:nvSpPr>
          <p:cNvPr id="75785" name="Line 9"/>
          <p:cNvSpPr>
            <a:spLocks noChangeShapeType="1"/>
          </p:cNvSpPr>
          <p:nvPr/>
        </p:nvSpPr>
        <p:spPr bwMode="auto">
          <a:xfrm flipH="1">
            <a:off x="5192713" y="2328863"/>
            <a:ext cx="1905000" cy="609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/>
          <a:lstStyle/>
          <a:p>
            <a:endParaRPr lang="cs-CZ">
              <a:latin typeface="Arial" pitchFamily="34" charset="0"/>
              <a:cs typeface="Arial" pitchFamily="34" charset="0"/>
            </a:endParaRPr>
          </a:p>
        </p:txBody>
      </p:sp>
      <p:sp>
        <p:nvSpPr>
          <p:cNvPr id="75786" name="Rectangle 10"/>
          <p:cNvSpPr>
            <a:spLocks noChangeArrowheads="1"/>
          </p:cNvSpPr>
          <p:nvPr/>
        </p:nvSpPr>
        <p:spPr bwMode="auto">
          <a:xfrm>
            <a:off x="2043113" y="2989263"/>
            <a:ext cx="4699000" cy="585418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92075" tIns="46038" rIns="92075" bIns="46038">
            <a:spAutoFit/>
          </a:bodyPr>
          <a:lstStyle/>
          <a:p>
            <a:pPr algn="ctr" defTabSz="762000" eaLnBrk="0" hangingPunct="0">
              <a:defRPr/>
            </a:pPr>
            <a:r>
              <a:rPr lang="cs-CZ" sz="3200" b="1">
                <a:latin typeface="Arial" pitchFamily="34" charset="0"/>
                <a:cs typeface="Arial" pitchFamily="34" charset="0"/>
              </a:rPr>
              <a:t>SOCIÁLNÍ STYK</a:t>
            </a:r>
          </a:p>
        </p:txBody>
      </p:sp>
      <p:sp>
        <p:nvSpPr>
          <p:cNvPr id="75787" name="Line 11"/>
          <p:cNvSpPr>
            <a:spLocks noChangeShapeType="1"/>
          </p:cNvSpPr>
          <p:nvPr/>
        </p:nvSpPr>
        <p:spPr bwMode="auto">
          <a:xfrm flipH="1">
            <a:off x="2444750" y="3741738"/>
            <a:ext cx="995363" cy="700087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/>
          <a:lstStyle/>
          <a:p>
            <a:endParaRPr lang="cs-CZ">
              <a:latin typeface="Arial" pitchFamily="34" charset="0"/>
              <a:cs typeface="Arial" pitchFamily="34" charset="0"/>
            </a:endParaRPr>
          </a:p>
        </p:txBody>
      </p:sp>
      <p:sp>
        <p:nvSpPr>
          <p:cNvPr id="75788" name="Line 12"/>
          <p:cNvSpPr>
            <a:spLocks noChangeShapeType="1"/>
          </p:cNvSpPr>
          <p:nvPr/>
        </p:nvSpPr>
        <p:spPr bwMode="auto">
          <a:xfrm>
            <a:off x="5302250" y="3743325"/>
            <a:ext cx="1143000" cy="696913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/>
          <a:lstStyle/>
          <a:p>
            <a:endParaRPr lang="cs-CZ">
              <a:latin typeface="Arial" pitchFamily="34" charset="0"/>
              <a:cs typeface="Arial" pitchFamily="34" charset="0"/>
            </a:endParaRPr>
          </a:p>
        </p:txBody>
      </p:sp>
      <p:sp>
        <p:nvSpPr>
          <p:cNvPr id="51211" name="Text Box 13"/>
          <p:cNvSpPr txBox="1">
            <a:spLocks noChangeArrowheads="1"/>
          </p:cNvSpPr>
          <p:nvPr/>
        </p:nvSpPr>
        <p:spPr bwMode="auto">
          <a:xfrm>
            <a:off x="1992313" y="584200"/>
            <a:ext cx="5334000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3600">
                <a:latin typeface="Arial" pitchFamily="34" charset="0"/>
                <a:cs typeface="Arial" pitchFamily="34" charset="0"/>
              </a:rPr>
              <a:t>Složky sociálního styku</a:t>
            </a:r>
          </a:p>
        </p:txBody>
      </p:sp>
      <p:sp>
        <p:nvSpPr>
          <p:cNvPr id="51212" name="Text Box 14"/>
          <p:cNvSpPr txBox="1">
            <a:spLocks noChangeArrowheads="1"/>
          </p:cNvSpPr>
          <p:nvPr/>
        </p:nvSpPr>
        <p:spPr bwMode="auto">
          <a:xfrm>
            <a:off x="1763713" y="5300663"/>
            <a:ext cx="5410200" cy="1200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3600">
                <a:latin typeface="Arial" pitchFamily="34" charset="0"/>
                <a:cs typeface="Arial" pitchFamily="34" charset="0"/>
              </a:rPr>
              <a:t>Vztahy mezi účastníky sociálního styku</a:t>
            </a:r>
          </a:p>
        </p:txBody>
      </p:sp>
      <p:sp>
        <p:nvSpPr>
          <p:cNvPr id="51213" name="Text Box 15"/>
          <p:cNvSpPr txBox="1">
            <a:spLocks noChangeArrowheads="1"/>
          </p:cNvSpPr>
          <p:nvPr/>
        </p:nvSpPr>
        <p:spPr bwMode="auto">
          <a:xfrm>
            <a:off x="696913" y="4462463"/>
            <a:ext cx="27432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400" b="1">
                <a:latin typeface="Arial" pitchFamily="34" charset="0"/>
                <a:cs typeface="Arial" pitchFamily="34" charset="0"/>
              </a:rPr>
              <a:t>SPOLEČENSKÉ </a:t>
            </a:r>
          </a:p>
        </p:txBody>
      </p:sp>
      <p:sp>
        <p:nvSpPr>
          <p:cNvPr id="51214" name="Text Box 16"/>
          <p:cNvSpPr txBox="1">
            <a:spLocks noChangeArrowheads="1"/>
          </p:cNvSpPr>
          <p:nvPr/>
        </p:nvSpPr>
        <p:spPr bwMode="auto">
          <a:xfrm>
            <a:off x="5116513" y="4462463"/>
            <a:ext cx="33528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400" b="1">
                <a:latin typeface="Arial" pitchFamily="34" charset="0"/>
                <a:cs typeface="Arial" pitchFamily="34" charset="0"/>
              </a:rPr>
              <a:t>INTERPERSONÁLNÍ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5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5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5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75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75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5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75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75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75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80" grpId="0" animBg="1" autoUpdateAnimBg="0"/>
      <p:bldP spid="75781" grpId="0" animBg="1" autoUpdateAnimBg="0"/>
      <p:bldP spid="75782" grpId="0" animBg="1" autoUpdateAnimBg="0"/>
      <p:bldP spid="75783" grpId="0" animBg="1"/>
      <p:bldP spid="75784" grpId="0" animBg="1"/>
      <p:bldP spid="75785" grpId="0" animBg="1"/>
      <p:bldP spid="75786" grpId="0" animBg="1" autoUpdateAnimBg="0"/>
      <p:bldP spid="75787" grpId="0" animBg="1"/>
      <p:bldP spid="7578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904" name="Object 2"/>
          <p:cNvGraphicFramePr>
            <a:graphicFrameLocks/>
          </p:cNvGraphicFramePr>
          <p:nvPr/>
        </p:nvGraphicFramePr>
        <p:xfrm>
          <a:off x="919163" y="1462088"/>
          <a:ext cx="3433762" cy="3227387"/>
        </p:xfrm>
        <a:graphic>
          <a:graphicData uri="http://schemas.openxmlformats.org/presentationml/2006/ole">
            <p:oleObj spid="_x0000_s1026" name="Clip" r:id="rId3" imgW="2287800" imgH="2063160" progId="">
              <p:embed/>
            </p:oleObj>
          </a:graphicData>
        </a:graphic>
      </p:graphicFrame>
      <p:graphicFrame>
        <p:nvGraphicFramePr>
          <p:cNvPr id="37905" name="Object 3"/>
          <p:cNvGraphicFramePr>
            <a:graphicFrameLocks/>
          </p:cNvGraphicFramePr>
          <p:nvPr/>
        </p:nvGraphicFramePr>
        <p:xfrm>
          <a:off x="5486400" y="1538288"/>
          <a:ext cx="3270250" cy="3262312"/>
        </p:xfrm>
        <a:graphic>
          <a:graphicData uri="http://schemas.openxmlformats.org/presentationml/2006/ole">
            <p:oleObj spid="_x0000_s1027" name="Clip" r:id="rId4" imgW="2166840" imgH="2287440" progId="">
              <p:embed/>
            </p:oleObj>
          </a:graphicData>
        </a:graphic>
      </p:graphicFrame>
      <p:sp>
        <p:nvSpPr>
          <p:cNvPr id="37906" name="Line 18"/>
          <p:cNvSpPr>
            <a:spLocks noChangeShapeType="1"/>
          </p:cNvSpPr>
          <p:nvPr/>
        </p:nvSpPr>
        <p:spPr bwMode="auto">
          <a:xfrm flipV="1">
            <a:off x="4087813" y="2376488"/>
            <a:ext cx="779462" cy="381000"/>
          </a:xfrm>
          <a:prstGeom prst="line">
            <a:avLst/>
          </a:prstGeom>
          <a:noFill/>
          <a:ln w="25400">
            <a:solidFill>
              <a:schemeClr val="tx1"/>
            </a:solidFill>
            <a:prstDash val="lgDash"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7907" name="Line 19"/>
          <p:cNvSpPr>
            <a:spLocks noChangeShapeType="1"/>
          </p:cNvSpPr>
          <p:nvPr/>
        </p:nvSpPr>
        <p:spPr bwMode="auto">
          <a:xfrm>
            <a:off x="4087813" y="2833688"/>
            <a:ext cx="779462" cy="457200"/>
          </a:xfrm>
          <a:prstGeom prst="line">
            <a:avLst/>
          </a:prstGeom>
          <a:noFill/>
          <a:ln w="12700">
            <a:solidFill>
              <a:schemeClr val="tx1"/>
            </a:solidFill>
            <a:prstDash val="lgDash"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7908" name="Line 20"/>
          <p:cNvSpPr>
            <a:spLocks noChangeShapeType="1"/>
          </p:cNvSpPr>
          <p:nvPr/>
        </p:nvSpPr>
        <p:spPr bwMode="auto">
          <a:xfrm flipV="1">
            <a:off x="4556125" y="2452688"/>
            <a:ext cx="935038" cy="304800"/>
          </a:xfrm>
          <a:prstGeom prst="line">
            <a:avLst/>
          </a:prstGeom>
          <a:noFill/>
          <a:ln w="12700">
            <a:solidFill>
              <a:schemeClr val="tx1"/>
            </a:solidFill>
            <a:prstDash val="lgDash"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7909" name="Line 21"/>
          <p:cNvSpPr>
            <a:spLocks noChangeShapeType="1"/>
          </p:cNvSpPr>
          <p:nvPr/>
        </p:nvSpPr>
        <p:spPr bwMode="auto">
          <a:xfrm>
            <a:off x="4551363" y="2833688"/>
            <a:ext cx="855662" cy="457200"/>
          </a:xfrm>
          <a:prstGeom prst="line">
            <a:avLst/>
          </a:prstGeom>
          <a:noFill/>
          <a:ln w="12700">
            <a:solidFill>
              <a:schemeClr val="tx1"/>
            </a:solidFill>
            <a:prstDash val="lgDash"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7910" name="Line 22"/>
          <p:cNvSpPr>
            <a:spLocks noChangeShapeType="1"/>
          </p:cNvSpPr>
          <p:nvPr/>
        </p:nvSpPr>
        <p:spPr bwMode="auto">
          <a:xfrm flipH="1">
            <a:off x="7059613" y="1995488"/>
            <a:ext cx="779462" cy="609600"/>
          </a:xfrm>
          <a:prstGeom prst="line">
            <a:avLst/>
          </a:prstGeom>
          <a:noFill/>
          <a:ln w="50800">
            <a:solidFill>
              <a:srgbClr val="FF0033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7911" name="Line 23"/>
          <p:cNvSpPr>
            <a:spLocks noChangeShapeType="1"/>
          </p:cNvSpPr>
          <p:nvPr/>
        </p:nvSpPr>
        <p:spPr bwMode="auto">
          <a:xfrm>
            <a:off x="6983413" y="1995488"/>
            <a:ext cx="779462" cy="685800"/>
          </a:xfrm>
          <a:prstGeom prst="line">
            <a:avLst/>
          </a:prstGeom>
          <a:noFill/>
          <a:ln w="50800">
            <a:solidFill>
              <a:srgbClr val="FF0033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7912" name="Line 24"/>
          <p:cNvSpPr>
            <a:spLocks noChangeShapeType="1"/>
          </p:cNvSpPr>
          <p:nvPr/>
        </p:nvSpPr>
        <p:spPr bwMode="auto">
          <a:xfrm>
            <a:off x="4267200" y="4267200"/>
            <a:ext cx="1143000" cy="99060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7913" name="Line 25"/>
          <p:cNvSpPr>
            <a:spLocks noChangeShapeType="1"/>
          </p:cNvSpPr>
          <p:nvPr/>
        </p:nvSpPr>
        <p:spPr bwMode="auto">
          <a:xfrm flipH="1">
            <a:off x="4191000" y="4267200"/>
            <a:ext cx="1168400" cy="91440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7914" name="Rectangle 26"/>
          <p:cNvSpPr>
            <a:spLocks noChangeArrowheads="1"/>
          </p:cNvSpPr>
          <p:nvPr/>
        </p:nvSpPr>
        <p:spPr bwMode="auto">
          <a:xfrm>
            <a:off x="323528" y="260648"/>
            <a:ext cx="8564563" cy="1200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eaLnBrk="0" hangingPunct="0">
              <a:defRPr/>
            </a:pPr>
            <a:r>
              <a:rPr lang="cs-CZ" sz="3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KOMUNIKACE JAKO PROCES VÝMĚNY SDĚLENÍ</a:t>
            </a:r>
          </a:p>
        </p:txBody>
      </p:sp>
      <p:sp>
        <p:nvSpPr>
          <p:cNvPr id="37915" name="Rectangle 27"/>
          <p:cNvSpPr>
            <a:spLocks noChangeArrowheads="1"/>
          </p:cNvSpPr>
          <p:nvPr/>
        </p:nvSpPr>
        <p:spPr bwMode="auto">
          <a:xfrm>
            <a:off x="539553" y="4891088"/>
            <a:ext cx="860444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eaLnBrk="0" hangingPunct="0"/>
            <a:r>
              <a:rPr lang="cs-CZ" sz="2800" b="1" dirty="0">
                <a:latin typeface="Arial" pitchFamily="34" charset="0"/>
                <a:cs typeface="Arial" pitchFamily="34" charset="0"/>
              </a:rPr>
              <a:t>Záměr mluvčího                         Efekt u příjemce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37916" name="Rectangle 28"/>
          <p:cNvSpPr>
            <a:spLocks noChangeArrowheads="1"/>
          </p:cNvSpPr>
          <p:nvPr/>
        </p:nvSpPr>
        <p:spPr bwMode="auto">
          <a:xfrm>
            <a:off x="899592" y="5517232"/>
            <a:ext cx="80200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/>
            <a:r>
              <a:rPr lang="cs-CZ" sz="2800" b="1" dirty="0">
                <a:latin typeface="Arial" pitchFamily="34" charset="0"/>
                <a:cs typeface="Arial" pitchFamily="34" charset="0"/>
              </a:rPr>
              <a:t>Smysl pro mluvčího        Smysl pro příjemce</a:t>
            </a:r>
          </a:p>
        </p:txBody>
      </p:sp>
      <p:sp>
        <p:nvSpPr>
          <p:cNvPr id="37917" name="Rectangle 29"/>
          <p:cNvSpPr>
            <a:spLocks noChangeArrowheads="1"/>
          </p:cNvSpPr>
          <p:nvPr/>
        </p:nvSpPr>
        <p:spPr bwMode="auto">
          <a:xfrm>
            <a:off x="1979712" y="6093296"/>
            <a:ext cx="59340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 eaLnBrk="0" hangingPunct="0"/>
            <a:r>
              <a:rPr lang="cs-CZ" sz="2800" b="1" dirty="0">
                <a:latin typeface="Arial" pitchFamily="34" charset="0"/>
                <a:cs typeface="Arial" pitchFamily="34" charset="0"/>
              </a:rPr>
              <a:t>Věcný obsah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300"/>
                                        <p:tgtEl>
                                          <p:spTgt spid="37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7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7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7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7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7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5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7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7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85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37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00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37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500"/>
                            </p:stCondLst>
                            <p:childTnLst>
                              <p:par>
                                <p:cTn id="4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37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0"/>
                            </p:stCondLst>
                            <p:childTnLst>
                              <p:par>
                                <p:cTn id="4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37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500"/>
                            </p:stCondLst>
                            <p:childTnLst>
                              <p:par>
                                <p:cTn id="4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300"/>
                                        <p:tgtEl>
                                          <p:spTgt spid="37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2300"/>
                            </p:stCondLst>
                            <p:childTnLst>
                              <p:par>
                                <p:cTn id="5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300"/>
                                        <p:tgtEl>
                                          <p:spTgt spid="37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4100"/>
                            </p:stCondLst>
                            <p:childTnLst>
                              <p:par>
                                <p:cTn id="5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300"/>
                                        <p:tgtEl>
                                          <p:spTgt spid="37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06" grpId="0" animBg="1"/>
      <p:bldP spid="37907" grpId="0" animBg="1"/>
      <p:bldP spid="37908" grpId="0" animBg="1"/>
      <p:bldP spid="37909" grpId="0" animBg="1"/>
      <p:bldP spid="37910" grpId="0" animBg="1"/>
      <p:bldP spid="37911" grpId="0" animBg="1"/>
      <p:bldP spid="37912" grpId="0" animBg="1"/>
      <p:bldP spid="37913" grpId="0" animBg="1"/>
      <p:bldP spid="37914" grpId="0" autoUpdateAnimBg="0"/>
      <p:bldP spid="37915" grpId="0" autoUpdateAnimBg="0"/>
      <p:bldP spid="37916" grpId="0" autoUpdateAnimBg="0"/>
      <p:bldP spid="37917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1143000" y="3810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cs-CZ" sz="3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PŘÍČINY PORUCH </a:t>
            </a:r>
            <a:r>
              <a:rPr lang="cs-CZ" sz="3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/>
            </a:r>
            <a:br>
              <a:rPr lang="cs-CZ" sz="3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</a:br>
            <a:r>
              <a:rPr lang="cs-CZ" sz="3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V </a:t>
            </a:r>
            <a:r>
              <a:rPr lang="cs-CZ" sz="3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KOMUNIKACI</a:t>
            </a:r>
          </a:p>
        </p:txBody>
      </p:sp>
      <p:pic>
        <p:nvPicPr>
          <p:cNvPr id="38915" name="Picture 3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0400" y="2286000"/>
            <a:ext cx="1209675" cy="160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6" name="AutoShape 4"/>
          <p:cNvSpPr>
            <a:spLocks noChangeArrowheads="1"/>
          </p:cNvSpPr>
          <p:nvPr/>
        </p:nvSpPr>
        <p:spPr bwMode="auto">
          <a:xfrm>
            <a:off x="1066800" y="2209800"/>
            <a:ext cx="2049463" cy="703263"/>
          </a:xfrm>
          <a:prstGeom prst="wedgeRoundRectCallout">
            <a:avLst>
              <a:gd name="adj1" fmla="val -15546"/>
              <a:gd name="adj2" fmla="val 66667"/>
              <a:gd name="adj3" fmla="val 16667"/>
            </a:avLst>
          </a:prstGeom>
          <a:solidFill>
            <a:srgbClr val="CCFFCC"/>
          </a:solidFill>
          <a:ln w="508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2075" tIns="46038" rIns="92075" bIns="46038" anchor="ctr"/>
          <a:lstStyle/>
          <a:p>
            <a:pPr algn="ctr" eaLnBrk="0" hangingPunct="0">
              <a:defRPr/>
            </a:pPr>
            <a:r>
              <a:rPr lang="cs-CZ" sz="2400" b="1" dirty="0">
                <a:latin typeface="Arial" pitchFamily="34" charset="0"/>
                <a:cs typeface="Arial" pitchFamily="34" charset="0"/>
              </a:rPr>
              <a:t>Věcný obsah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4800600" y="2362200"/>
            <a:ext cx="1212850" cy="1527175"/>
            <a:chOff x="2933" y="710"/>
            <a:chExt cx="764" cy="962"/>
          </a:xfrm>
        </p:grpSpPr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2933" y="710"/>
              <a:ext cx="764" cy="962"/>
              <a:chOff x="2933" y="710"/>
              <a:chExt cx="764" cy="962"/>
            </a:xfrm>
          </p:grpSpPr>
          <p:sp>
            <p:nvSpPr>
              <p:cNvPr id="2077" name="Freeform 7"/>
              <p:cNvSpPr>
                <a:spLocks/>
              </p:cNvSpPr>
              <p:nvPr/>
            </p:nvSpPr>
            <p:spPr bwMode="auto">
              <a:xfrm>
                <a:off x="2934" y="710"/>
                <a:ext cx="763" cy="961"/>
              </a:xfrm>
              <a:custGeom>
                <a:avLst/>
                <a:gdLst>
                  <a:gd name="T0" fmla="*/ 28 w 763"/>
                  <a:gd name="T1" fmla="*/ 730 h 961"/>
                  <a:gd name="T2" fmla="*/ 80 w 763"/>
                  <a:gd name="T3" fmla="*/ 662 h 961"/>
                  <a:gd name="T4" fmla="*/ 114 w 763"/>
                  <a:gd name="T5" fmla="*/ 544 h 961"/>
                  <a:gd name="T6" fmla="*/ 133 w 763"/>
                  <a:gd name="T7" fmla="*/ 410 h 961"/>
                  <a:gd name="T8" fmla="*/ 133 w 763"/>
                  <a:gd name="T9" fmla="*/ 273 h 961"/>
                  <a:gd name="T10" fmla="*/ 155 w 763"/>
                  <a:gd name="T11" fmla="*/ 152 h 961"/>
                  <a:gd name="T12" fmla="*/ 185 w 763"/>
                  <a:gd name="T13" fmla="*/ 66 h 961"/>
                  <a:gd name="T14" fmla="*/ 244 w 763"/>
                  <a:gd name="T15" fmla="*/ 46 h 961"/>
                  <a:gd name="T16" fmla="*/ 298 w 763"/>
                  <a:gd name="T17" fmla="*/ 18 h 961"/>
                  <a:gd name="T18" fmla="*/ 380 w 763"/>
                  <a:gd name="T19" fmla="*/ 3 h 961"/>
                  <a:gd name="T20" fmla="*/ 471 w 763"/>
                  <a:gd name="T21" fmla="*/ 3 h 961"/>
                  <a:gd name="T22" fmla="*/ 558 w 763"/>
                  <a:gd name="T23" fmla="*/ 22 h 961"/>
                  <a:gd name="T24" fmla="*/ 628 w 763"/>
                  <a:gd name="T25" fmla="*/ 62 h 961"/>
                  <a:gd name="T26" fmla="*/ 687 w 763"/>
                  <a:gd name="T27" fmla="*/ 122 h 961"/>
                  <a:gd name="T28" fmla="*/ 729 w 763"/>
                  <a:gd name="T29" fmla="*/ 193 h 961"/>
                  <a:gd name="T30" fmla="*/ 752 w 763"/>
                  <a:gd name="T31" fmla="*/ 255 h 961"/>
                  <a:gd name="T32" fmla="*/ 762 w 763"/>
                  <a:gd name="T33" fmla="*/ 316 h 961"/>
                  <a:gd name="T34" fmla="*/ 745 w 763"/>
                  <a:gd name="T35" fmla="*/ 413 h 961"/>
                  <a:gd name="T36" fmla="*/ 732 w 763"/>
                  <a:gd name="T37" fmla="*/ 481 h 961"/>
                  <a:gd name="T38" fmla="*/ 697 w 763"/>
                  <a:gd name="T39" fmla="*/ 526 h 961"/>
                  <a:gd name="T40" fmla="*/ 661 w 763"/>
                  <a:gd name="T41" fmla="*/ 573 h 961"/>
                  <a:gd name="T42" fmla="*/ 608 w 763"/>
                  <a:gd name="T43" fmla="*/ 640 h 961"/>
                  <a:gd name="T44" fmla="*/ 551 w 763"/>
                  <a:gd name="T45" fmla="*/ 709 h 961"/>
                  <a:gd name="T46" fmla="*/ 512 w 763"/>
                  <a:gd name="T47" fmla="*/ 759 h 961"/>
                  <a:gd name="T48" fmla="*/ 487 w 763"/>
                  <a:gd name="T49" fmla="*/ 799 h 961"/>
                  <a:gd name="T50" fmla="*/ 457 w 763"/>
                  <a:gd name="T51" fmla="*/ 824 h 961"/>
                  <a:gd name="T52" fmla="*/ 399 w 763"/>
                  <a:gd name="T53" fmla="*/ 843 h 961"/>
                  <a:gd name="T54" fmla="*/ 344 w 763"/>
                  <a:gd name="T55" fmla="*/ 870 h 961"/>
                  <a:gd name="T56" fmla="*/ 283 w 763"/>
                  <a:gd name="T57" fmla="*/ 915 h 961"/>
                  <a:gd name="T58" fmla="*/ 235 w 763"/>
                  <a:gd name="T59" fmla="*/ 947 h 961"/>
                  <a:gd name="T60" fmla="*/ 193 w 763"/>
                  <a:gd name="T61" fmla="*/ 960 h 961"/>
                  <a:gd name="T62" fmla="*/ 152 w 763"/>
                  <a:gd name="T63" fmla="*/ 953 h 961"/>
                  <a:gd name="T64" fmla="*/ 120 w 763"/>
                  <a:gd name="T65" fmla="*/ 929 h 961"/>
                  <a:gd name="T66" fmla="*/ 78 w 763"/>
                  <a:gd name="T67" fmla="*/ 876 h 961"/>
                  <a:gd name="T68" fmla="*/ 39 w 763"/>
                  <a:gd name="T69" fmla="*/ 828 h 961"/>
                  <a:gd name="T70" fmla="*/ 15 w 763"/>
                  <a:gd name="T71" fmla="*/ 814 h 961"/>
                  <a:gd name="T72" fmla="*/ 6 w 763"/>
                  <a:gd name="T73" fmla="*/ 769 h 961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763"/>
                  <a:gd name="T112" fmla="*/ 0 h 961"/>
                  <a:gd name="T113" fmla="*/ 763 w 763"/>
                  <a:gd name="T114" fmla="*/ 961 h 961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763" h="961">
                    <a:moveTo>
                      <a:pt x="6" y="769"/>
                    </a:moveTo>
                    <a:lnTo>
                      <a:pt x="28" y="730"/>
                    </a:lnTo>
                    <a:lnTo>
                      <a:pt x="52" y="695"/>
                    </a:lnTo>
                    <a:lnTo>
                      <a:pt x="80" y="662"/>
                    </a:lnTo>
                    <a:lnTo>
                      <a:pt x="101" y="612"/>
                    </a:lnTo>
                    <a:lnTo>
                      <a:pt x="114" y="544"/>
                    </a:lnTo>
                    <a:lnTo>
                      <a:pt x="124" y="478"/>
                    </a:lnTo>
                    <a:lnTo>
                      <a:pt x="133" y="410"/>
                    </a:lnTo>
                    <a:lnTo>
                      <a:pt x="139" y="333"/>
                    </a:lnTo>
                    <a:lnTo>
                      <a:pt x="133" y="273"/>
                    </a:lnTo>
                    <a:lnTo>
                      <a:pt x="142" y="209"/>
                    </a:lnTo>
                    <a:lnTo>
                      <a:pt x="155" y="152"/>
                    </a:lnTo>
                    <a:lnTo>
                      <a:pt x="169" y="102"/>
                    </a:lnTo>
                    <a:lnTo>
                      <a:pt x="185" y="66"/>
                    </a:lnTo>
                    <a:lnTo>
                      <a:pt x="219" y="57"/>
                    </a:lnTo>
                    <a:lnTo>
                      <a:pt x="244" y="46"/>
                    </a:lnTo>
                    <a:lnTo>
                      <a:pt x="269" y="30"/>
                    </a:lnTo>
                    <a:lnTo>
                      <a:pt x="298" y="18"/>
                    </a:lnTo>
                    <a:lnTo>
                      <a:pt x="335" y="9"/>
                    </a:lnTo>
                    <a:lnTo>
                      <a:pt x="380" y="3"/>
                    </a:lnTo>
                    <a:lnTo>
                      <a:pt x="425" y="0"/>
                    </a:lnTo>
                    <a:lnTo>
                      <a:pt x="471" y="3"/>
                    </a:lnTo>
                    <a:lnTo>
                      <a:pt x="516" y="10"/>
                    </a:lnTo>
                    <a:lnTo>
                      <a:pt x="558" y="22"/>
                    </a:lnTo>
                    <a:lnTo>
                      <a:pt x="592" y="39"/>
                    </a:lnTo>
                    <a:lnTo>
                      <a:pt x="628" y="62"/>
                    </a:lnTo>
                    <a:lnTo>
                      <a:pt x="662" y="92"/>
                    </a:lnTo>
                    <a:lnTo>
                      <a:pt x="687" y="122"/>
                    </a:lnTo>
                    <a:lnTo>
                      <a:pt x="712" y="160"/>
                    </a:lnTo>
                    <a:lnTo>
                      <a:pt x="729" y="193"/>
                    </a:lnTo>
                    <a:lnTo>
                      <a:pt x="741" y="221"/>
                    </a:lnTo>
                    <a:lnTo>
                      <a:pt x="752" y="255"/>
                    </a:lnTo>
                    <a:lnTo>
                      <a:pt x="760" y="284"/>
                    </a:lnTo>
                    <a:lnTo>
                      <a:pt x="762" y="316"/>
                    </a:lnTo>
                    <a:lnTo>
                      <a:pt x="755" y="368"/>
                    </a:lnTo>
                    <a:lnTo>
                      <a:pt x="745" y="413"/>
                    </a:lnTo>
                    <a:lnTo>
                      <a:pt x="740" y="456"/>
                    </a:lnTo>
                    <a:lnTo>
                      <a:pt x="732" y="481"/>
                    </a:lnTo>
                    <a:lnTo>
                      <a:pt x="716" y="502"/>
                    </a:lnTo>
                    <a:lnTo>
                      <a:pt x="697" y="526"/>
                    </a:lnTo>
                    <a:lnTo>
                      <a:pt x="680" y="551"/>
                    </a:lnTo>
                    <a:lnTo>
                      <a:pt x="661" y="573"/>
                    </a:lnTo>
                    <a:lnTo>
                      <a:pt x="637" y="600"/>
                    </a:lnTo>
                    <a:lnTo>
                      <a:pt x="608" y="640"/>
                    </a:lnTo>
                    <a:lnTo>
                      <a:pt x="579" y="676"/>
                    </a:lnTo>
                    <a:lnTo>
                      <a:pt x="551" y="709"/>
                    </a:lnTo>
                    <a:lnTo>
                      <a:pt x="531" y="731"/>
                    </a:lnTo>
                    <a:lnTo>
                      <a:pt x="512" y="759"/>
                    </a:lnTo>
                    <a:lnTo>
                      <a:pt x="497" y="782"/>
                    </a:lnTo>
                    <a:lnTo>
                      <a:pt x="487" y="799"/>
                    </a:lnTo>
                    <a:lnTo>
                      <a:pt x="474" y="813"/>
                    </a:lnTo>
                    <a:lnTo>
                      <a:pt x="457" y="824"/>
                    </a:lnTo>
                    <a:lnTo>
                      <a:pt x="432" y="833"/>
                    </a:lnTo>
                    <a:lnTo>
                      <a:pt x="399" y="843"/>
                    </a:lnTo>
                    <a:lnTo>
                      <a:pt x="370" y="855"/>
                    </a:lnTo>
                    <a:lnTo>
                      <a:pt x="344" y="870"/>
                    </a:lnTo>
                    <a:lnTo>
                      <a:pt x="315" y="890"/>
                    </a:lnTo>
                    <a:lnTo>
                      <a:pt x="283" y="915"/>
                    </a:lnTo>
                    <a:lnTo>
                      <a:pt x="259" y="933"/>
                    </a:lnTo>
                    <a:lnTo>
                      <a:pt x="235" y="947"/>
                    </a:lnTo>
                    <a:lnTo>
                      <a:pt x="217" y="956"/>
                    </a:lnTo>
                    <a:lnTo>
                      <a:pt x="193" y="960"/>
                    </a:lnTo>
                    <a:lnTo>
                      <a:pt x="168" y="959"/>
                    </a:lnTo>
                    <a:lnTo>
                      <a:pt x="152" y="953"/>
                    </a:lnTo>
                    <a:lnTo>
                      <a:pt x="133" y="941"/>
                    </a:lnTo>
                    <a:lnTo>
                      <a:pt x="120" y="929"/>
                    </a:lnTo>
                    <a:lnTo>
                      <a:pt x="99" y="906"/>
                    </a:lnTo>
                    <a:lnTo>
                      <a:pt x="78" y="876"/>
                    </a:lnTo>
                    <a:lnTo>
                      <a:pt x="58" y="850"/>
                    </a:lnTo>
                    <a:lnTo>
                      <a:pt x="39" y="828"/>
                    </a:lnTo>
                    <a:lnTo>
                      <a:pt x="27" y="820"/>
                    </a:lnTo>
                    <a:lnTo>
                      <a:pt x="15" y="814"/>
                    </a:lnTo>
                    <a:lnTo>
                      <a:pt x="0" y="810"/>
                    </a:lnTo>
                    <a:lnTo>
                      <a:pt x="6" y="769"/>
                    </a:lnTo>
                  </a:path>
                </a:pathLst>
              </a:custGeom>
              <a:solidFill>
                <a:srgbClr val="FFC080"/>
              </a:solidFill>
              <a:ln w="9525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078" name="Freeform 8"/>
              <p:cNvSpPr>
                <a:spLocks/>
              </p:cNvSpPr>
              <p:nvPr/>
            </p:nvSpPr>
            <p:spPr bwMode="auto">
              <a:xfrm>
                <a:off x="2933" y="710"/>
                <a:ext cx="764" cy="962"/>
              </a:xfrm>
              <a:custGeom>
                <a:avLst/>
                <a:gdLst>
                  <a:gd name="T0" fmla="*/ 186 w 764"/>
                  <a:gd name="T1" fmla="*/ 65 h 962"/>
                  <a:gd name="T2" fmla="*/ 220 w 764"/>
                  <a:gd name="T3" fmla="*/ 57 h 962"/>
                  <a:gd name="T4" fmla="*/ 245 w 764"/>
                  <a:gd name="T5" fmla="*/ 46 h 962"/>
                  <a:gd name="T6" fmla="*/ 270 w 764"/>
                  <a:gd name="T7" fmla="*/ 30 h 962"/>
                  <a:gd name="T8" fmla="*/ 299 w 764"/>
                  <a:gd name="T9" fmla="*/ 18 h 962"/>
                  <a:gd name="T10" fmla="*/ 335 w 764"/>
                  <a:gd name="T11" fmla="*/ 9 h 962"/>
                  <a:gd name="T12" fmla="*/ 381 w 764"/>
                  <a:gd name="T13" fmla="*/ 3 h 962"/>
                  <a:gd name="T14" fmla="*/ 426 w 764"/>
                  <a:gd name="T15" fmla="*/ 0 h 962"/>
                  <a:gd name="T16" fmla="*/ 472 w 764"/>
                  <a:gd name="T17" fmla="*/ 3 h 962"/>
                  <a:gd name="T18" fmla="*/ 516 w 764"/>
                  <a:gd name="T19" fmla="*/ 10 h 962"/>
                  <a:gd name="T20" fmla="*/ 558 w 764"/>
                  <a:gd name="T21" fmla="*/ 22 h 962"/>
                  <a:gd name="T22" fmla="*/ 593 w 764"/>
                  <a:gd name="T23" fmla="*/ 39 h 962"/>
                  <a:gd name="T24" fmla="*/ 629 w 764"/>
                  <a:gd name="T25" fmla="*/ 62 h 962"/>
                  <a:gd name="T26" fmla="*/ 663 w 764"/>
                  <a:gd name="T27" fmla="*/ 92 h 962"/>
                  <a:gd name="T28" fmla="*/ 688 w 764"/>
                  <a:gd name="T29" fmla="*/ 122 h 962"/>
                  <a:gd name="T30" fmla="*/ 713 w 764"/>
                  <a:gd name="T31" fmla="*/ 160 h 962"/>
                  <a:gd name="T32" fmla="*/ 730 w 764"/>
                  <a:gd name="T33" fmla="*/ 193 h 962"/>
                  <a:gd name="T34" fmla="*/ 742 w 764"/>
                  <a:gd name="T35" fmla="*/ 221 h 962"/>
                  <a:gd name="T36" fmla="*/ 753 w 764"/>
                  <a:gd name="T37" fmla="*/ 255 h 962"/>
                  <a:gd name="T38" fmla="*/ 761 w 764"/>
                  <a:gd name="T39" fmla="*/ 285 h 962"/>
                  <a:gd name="T40" fmla="*/ 763 w 764"/>
                  <a:gd name="T41" fmla="*/ 316 h 962"/>
                  <a:gd name="T42" fmla="*/ 756 w 764"/>
                  <a:gd name="T43" fmla="*/ 368 h 962"/>
                  <a:gd name="T44" fmla="*/ 746 w 764"/>
                  <a:gd name="T45" fmla="*/ 414 h 962"/>
                  <a:gd name="T46" fmla="*/ 741 w 764"/>
                  <a:gd name="T47" fmla="*/ 457 h 962"/>
                  <a:gd name="T48" fmla="*/ 733 w 764"/>
                  <a:gd name="T49" fmla="*/ 482 h 962"/>
                  <a:gd name="T50" fmla="*/ 717 w 764"/>
                  <a:gd name="T51" fmla="*/ 503 h 962"/>
                  <a:gd name="T52" fmla="*/ 698 w 764"/>
                  <a:gd name="T53" fmla="*/ 526 h 962"/>
                  <a:gd name="T54" fmla="*/ 681 w 764"/>
                  <a:gd name="T55" fmla="*/ 552 h 962"/>
                  <a:gd name="T56" fmla="*/ 662 w 764"/>
                  <a:gd name="T57" fmla="*/ 574 h 962"/>
                  <a:gd name="T58" fmla="*/ 638 w 764"/>
                  <a:gd name="T59" fmla="*/ 600 h 962"/>
                  <a:gd name="T60" fmla="*/ 609 w 764"/>
                  <a:gd name="T61" fmla="*/ 641 h 962"/>
                  <a:gd name="T62" fmla="*/ 580 w 764"/>
                  <a:gd name="T63" fmla="*/ 677 h 962"/>
                  <a:gd name="T64" fmla="*/ 552 w 764"/>
                  <a:gd name="T65" fmla="*/ 710 h 962"/>
                  <a:gd name="T66" fmla="*/ 532 w 764"/>
                  <a:gd name="T67" fmla="*/ 732 h 962"/>
                  <a:gd name="T68" fmla="*/ 512 w 764"/>
                  <a:gd name="T69" fmla="*/ 760 h 962"/>
                  <a:gd name="T70" fmla="*/ 496 w 764"/>
                  <a:gd name="T71" fmla="*/ 783 h 962"/>
                  <a:gd name="T72" fmla="*/ 487 w 764"/>
                  <a:gd name="T73" fmla="*/ 800 h 962"/>
                  <a:gd name="T74" fmla="*/ 475 w 764"/>
                  <a:gd name="T75" fmla="*/ 814 h 962"/>
                  <a:gd name="T76" fmla="*/ 457 w 764"/>
                  <a:gd name="T77" fmla="*/ 825 h 962"/>
                  <a:gd name="T78" fmla="*/ 432 w 764"/>
                  <a:gd name="T79" fmla="*/ 834 h 962"/>
                  <a:gd name="T80" fmla="*/ 400 w 764"/>
                  <a:gd name="T81" fmla="*/ 844 h 962"/>
                  <a:gd name="T82" fmla="*/ 371 w 764"/>
                  <a:gd name="T83" fmla="*/ 856 h 962"/>
                  <a:gd name="T84" fmla="*/ 344 w 764"/>
                  <a:gd name="T85" fmla="*/ 871 h 962"/>
                  <a:gd name="T86" fmla="*/ 316 w 764"/>
                  <a:gd name="T87" fmla="*/ 891 h 962"/>
                  <a:gd name="T88" fmla="*/ 284 w 764"/>
                  <a:gd name="T89" fmla="*/ 916 h 962"/>
                  <a:gd name="T90" fmla="*/ 259 w 764"/>
                  <a:gd name="T91" fmla="*/ 934 h 962"/>
                  <a:gd name="T92" fmla="*/ 236 w 764"/>
                  <a:gd name="T93" fmla="*/ 948 h 962"/>
                  <a:gd name="T94" fmla="*/ 217 w 764"/>
                  <a:gd name="T95" fmla="*/ 957 h 962"/>
                  <a:gd name="T96" fmla="*/ 194 w 764"/>
                  <a:gd name="T97" fmla="*/ 961 h 962"/>
                  <a:gd name="T98" fmla="*/ 169 w 764"/>
                  <a:gd name="T99" fmla="*/ 960 h 962"/>
                  <a:gd name="T100" fmla="*/ 152 w 764"/>
                  <a:gd name="T101" fmla="*/ 954 h 962"/>
                  <a:gd name="T102" fmla="*/ 133 w 764"/>
                  <a:gd name="T103" fmla="*/ 942 h 962"/>
                  <a:gd name="T104" fmla="*/ 119 w 764"/>
                  <a:gd name="T105" fmla="*/ 930 h 962"/>
                  <a:gd name="T106" fmla="*/ 99 w 764"/>
                  <a:gd name="T107" fmla="*/ 907 h 962"/>
                  <a:gd name="T108" fmla="*/ 78 w 764"/>
                  <a:gd name="T109" fmla="*/ 877 h 962"/>
                  <a:gd name="T110" fmla="*/ 58 w 764"/>
                  <a:gd name="T111" fmla="*/ 851 h 962"/>
                  <a:gd name="T112" fmla="*/ 39 w 764"/>
                  <a:gd name="T113" fmla="*/ 829 h 962"/>
                  <a:gd name="T114" fmla="*/ 27 w 764"/>
                  <a:gd name="T115" fmla="*/ 821 h 962"/>
                  <a:gd name="T116" fmla="*/ 15 w 764"/>
                  <a:gd name="T117" fmla="*/ 815 h 962"/>
                  <a:gd name="T118" fmla="*/ 0 w 764"/>
                  <a:gd name="T119" fmla="*/ 811 h 962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w 764"/>
                  <a:gd name="T181" fmla="*/ 0 h 962"/>
                  <a:gd name="T182" fmla="*/ 764 w 764"/>
                  <a:gd name="T183" fmla="*/ 962 h 962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T180" t="T181" r="T182" b="T183"/>
                <a:pathLst>
                  <a:path w="764" h="962">
                    <a:moveTo>
                      <a:pt x="186" y="65"/>
                    </a:moveTo>
                    <a:lnTo>
                      <a:pt x="220" y="57"/>
                    </a:lnTo>
                    <a:lnTo>
                      <a:pt x="245" y="46"/>
                    </a:lnTo>
                    <a:lnTo>
                      <a:pt x="270" y="30"/>
                    </a:lnTo>
                    <a:lnTo>
                      <a:pt x="299" y="18"/>
                    </a:lnTo>
                    <a:lnTo>
                      <a:pt x="335" y="9"/>
                    </a:lnTo>
                    <a:lnTo>
                      <a:pt x="381" y="3"/>
                    </a:lnTo>
                    <a:lnTo>
                      <a:pt x="426" y="0"/>
                    </a:lnTo>
                    <a:lnTo>
                      <a:pt x="472" y="3"/>
                    </a:lnTo>
                    <a:lnTo>
                      <a:pt x="516" y="10"/>
                    </a:lnTo>
                    <a:lnTo>
                      <a:pt x="558" y="22"/>
                    </a:lnTo>
                    <a:lnTo>
                      <a:pt x="593" y="39"/>
                    </a:lnTo>
                    <a:lnTo>
                      <a:pt x="629" y="62"/>
                    </a:lnTo>
                    <a:lnTo>
                      <a:pt x="663" y="92"/>
                    </a:lnTo>
                    <a:lnTo>
                      <a:pt x="688" y="122"/>
                    </a:lnTo>
                    <a:lnTo>
                      <a:pt x="713" y="160"/>
                    </a:lnTo>
                    <a:lnTo>
                      <a:pt x="730" y="193"/>
                    </a:lnTo>
                    <a:lnTo>
                      <a:pt x="742" y="221"/>
                    </a:lnTo>
                    <a:lnTo>
                      <a:pt x="753" y="255"/>
                    </a:lnTo>
                    <a:lnTo>
                      <a:pt x="761" y="285"/>
                    </a:lnTo>
                    <a:lnTo>
                      <a:pt x="763" y="316"/>
                    </a:lnTo>
                    <a:lnTo>
                      <a:pt x="756" y="368"/>
                    </a:lnTo>
                    <a:lnTo>
                      <a:pt x="746" y="414"/>
                    </a:lnTo>
                    <a:lnTo>
                      <a:pt x="741" y="457"/>
                    </a:lnTo>
                    <a:lnTo>
                      <a:pt x="733" y="482"/>
                    </a:lnTo>
                    <a:lnTo>
                      <a:pt x="717" y="503"/>
                    </a:lnTo>
                    <a:lnTo>
                      <a:pt x="698" y="526"/>
                    </a:lnTo>
                    <a:lnTo>
                      <a:pt x="681" y="552"/>
                    </a:lnTo>
                    <a:lnTo>
                      <a:pt x="662" y="574"/>
                    </a:lnTo>
                    <a:lnTo>
                      <a:pt x="638" y="600"/>
                    </a:lnTo>
                    <a:lnTo>
                      <a:pt x="609" y="641"/>
                    </a:lnTo>
                    <a:lnTo>
                      <a:pt x="580" y="677"/>
                    </a:lnTo>
                    <a:lnTo>
                      <a:pt x="552" y="710"/>
                    </a:lnTo>
                    <a:lnTo>
                      <a:pt x="532" y="732"/>
                    </a:lnTo>
                    <a:lnTo>
                      <a:pt x="512" y="760"/>
                    </a:lnTo>
                    <a:lnTo>
                      <a:pt x="496" y="783"/>
                    </a:lnTo>
                    <a:lnTo>
                      <a:pt x="487" y="800"/>
                    </a:lnTo>
                    <a:lnTo>
                      <a:pt x="475" y="814"/>
                    </a:lnTo>
                    <a:lnTo>
                      <a:pt x="457" y="825"/>
                    </a:lnTo>
                    <a:lnTo>
                      <a:pt x="432" y="834"/>
                    </a:lnTo>
                    <a:lnTo>
                      <a:pt x="400" y="844"/>
                    </a:lnTo>
                    <a:lnTo>
                      <a:pt x="371" y="856"/>
                    </a:lnTo>
                    <a:lnTo>
                      <a:pt x="344" y="871"/>
                    </a:lnTo>
                    <a:lnTo>
                      <a:pt x="316" y="891"/>
                    </a:lnTo>
                    <a:lnTo>
                      <a:pt x="284" y="916"/>
                    </a:lnTo>
                    <a:lnTo>
                      <a:pt x="259" y="934"/>
                    </a:lnTo>
                    <a:lnTo>
                      <a:pt x="236" y="948"/>
                    </a:lnTo>
                    <a:lnTo>
                      <a:pt x="217" y="957"/>
                    </a:lnTo>
                    <a:lnTo>
                      <a:pt x="194" y="961"/>
                    </a:lnTo>
                    <a:lnTo>
                      <a:pt x="169" y="960"/>
                    </a:lnTo>
                    <a:lnTo>
                      <a:pt x="152" y="954"/>
                    </a:lnTo>
                    <a:lnTo>
                      <a:pt x="133" y="942"/>
                    </a:lnTo>
                    <a:lnTo>
                      <a:pt x="119" y="930"/>
                    </a:lnTo>
                    <a:lnTo>
                      <a:pt x="99" y="907"/>
                    </a:lnTo>
                    <a:lnTo>
                      <a:pt x="78" y="877"/>
                    </a:lnTo>
                    <a:lnTo>
                      <a:pt x="58" y="851"/>
                    </a:lnTo>
                    <a:lnTo>
                      <a:pt x="39" y="829"/>
                    </a:lnTo>
                    <a:lnTo>
                      <a:pt x="27" y="821"/>
                    </a:lnTo>
                    <a:lnTo>
                      <a:pt x="15" y="815"/>
                    </a:lnTo>
                    <a:lnTo>
                      <a:pt x="0" y="811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4" name="Group 9"/>
            <p:cNvGrpSpPr>
              <a:grpSpLocks/>
            </p:cNvGrpSpPr>
            <p:nvPr/>
          </p:nvGrpSpPr>
          <p:grpSpPr bwMode="auto">
            <a:xfrm>
              <a:off x="3003" y="811"/>
              <a:ext cx="525" cy="600"/>
              <a:chOff x="3003" y="811"/>
              <a:chExt cx="525" cy="600"/>
            </a:xfrm>
          </p:grpSpPr>
          <p:grpSp>
            <p:nvGrpSpPr>
              <p:cNvPr id="5" name="Group 10"/>
              <p:cNvGrpSpPr>
                <a:grpSpLocks/>
              </p:cNvGrpSpPr>
              <p:nvPr/>
            </p:nvGrpSpPr>
            <p:grpSpPr bwMode="auto">
              <a:xfrm>
                <a:off x="3004" y="811"/>
                <a:ext cx="524" cy="599"/>
                <a:chOff x="3004" y="811"/>
                <a:chExt cx="524" cy="599"/>
              </a:xfrm>
            </p:grpSpPr>
            <p:sp>
              <p:nvSpPr>
                <p:cNvPr id="2073" name="Freeform 11"/>
                <p:cNvSpPr>
                  <a:spLocks/>
                </p:cNvSpPr>
                <p:nvPr/>
              </p:nvSpPr>
              <p:spPr bwMode="auto">
                <a:xfrm>
                  <a:off x="3125" y="811"/>
                  <a:ext cx="207" cy="132"/>
                </a:xfrm>
                <a:custGeom>
                  <a:avLst/>
                  <a:gdLst>
                    <a:gd name="T0" fmla="*/ 15 w 207"/>
                    <a:gd name="T1" fmla="*/ 131 h 132"/>
                    <a:gd name="T2" fmla="*/ 23 w 207"/>
                    <a:gd name="T3" fmla="*/ 105 h 132"/>
                    <a:gd name="T4" fmla="*/ 32 w 207"/>
                    <a:gd name="T5" fmla="*/ 90 h 132"/>
                    <a:gd name="T6" fmla="*/ 43 w 207"/>
                    <a:gd name="T7" fmla="*/ 78 h 132"/>
                    <a:gd name="T8" fmla="*/ 61 w 207"/>
                    <a:gd name="T9" fmla="*/ 70 h 132"/>
                    <a:gd name="T10" fmla="*/ 88 w 207"/>
                    <a:gd name="T11" fmla="*/ 67 h 132"/>
                    <a:gd name="T12" fmla="*/ 115 w 207"/>
                    <a:gd name="T13" fmla="*/ 64 h 132"/>
                    <a:gd name="T14" fmla="*/ 158 w 207"/>
                    <a:gd name="T15" fmla="*/ 57 h 132"/>
                    <a:gd name="T16" fmla="*/ 183 w 207"/>
                    <a:gd name="T17" fmla="*/ 51 h 132"/>
                    <a:gd name="T18" fmla="*/ 206 w 207"/>
                    <a:gd name="T19" fmla="*/ 44 h 132"/>
                    <a:gd name="T20" fmla="*/ 165 w 207"/>
                    <a:gd name="T21" fmla="*/ 33 h 132"/>
                    <a:gd name="T22" fmla="*/ 135 w 207"/>
                    <a:gd name="T23" fmla="*/ 24 h 132"/>
                    <a:gd name="T24" fmla="*/ 99 w 207"/>
                    <a:gd name="T25" fmla="*/ 7 h 132"/>
                    <a:gd name="T26" fmla="*/ 69 w 207"/>
                    <a:gd name="T27" fmla="*/ 0 h 132"/>
                    <a:gd name="T28" fmla="*/ 30 w 207"/>
                    <a:gd name="T29" fmla="*/ 6 h 132"/>
                    <a:gd name="T30" fmla="*/ 12 w 207"/>
                    <a:gd name="T31" fmla="*/ 16 h 132"/>
                    <a:gd name="T32" fmla="*/ 3 w 207"/>
                    <a:gd name="T33" fmla="*/ 31 h 132"/>
                    <a:gd name="T34" fmla="*/ 0 w 207"/>
                    <a:gd name="T35" fmla="*/ 53 h 132"/>
                    <a:gd name="T36" fmla="*/ 5 w 207"/>
                    <a:gd name="T37" fmla="*/ 80 h 132"/>
                    <a:gd name="T38" fmla="*/ 11 w 207"/>
                    <a:gd name="T39" fmla="*/ 106 h 132"/>
                    <a:gd name="T40" fmla="*/ 15 w 207"/>
                    <a:gd name="T41" fmla="*/ 131 h 132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207"/>
                    <a:gd name="T64" fmla="*/ 0 h 132"/>
                    <a:gd name="T65" fmla="*/ 207 w 207"/>
                    <a:gd name="T66" fmla="*/ 132 h 132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207" h="132">
                      <a:moveTo>
                        <a:pt x="15" y="131"/>
                      </a:moveTo>
                      <a:lnTo>
                        <a:pt x="23" y="105"/>
                      </a:lnTo>
                      <a:lnTo>
                        <a:pt x="32" y="90"/>
                      </a:lnTo>
                      <a:lnTo>
                        <a:pt x="43" y="78"/>
                      </a:lnTo>
                      <a:lnTo>
                        <a:pt x="61" y="70"/>
                      </a:lnTo>
                      <a:lnTo>
                        <a:pt x="88" y="67"/>
                      </a:lnTo>
                      <a:lnTo>
                        <a:pt x="115" y="64"/>
                      </a:lnTo>
                      <a:lnTo>
                        <a:pt x="158" y="57"/>
                      </a:lnTo>
                      <a:lnTo>
                        <a:pt x="183" y="51"/>
                      </a:lnTo>
                      <a:lnTo>
                        <a:pt x="206" y="44"/>
                      </a:lnTo>
                      <a:lnTo>
                        <a:pt x="165" y="33"/>
                      </a:lnTo>
                      <a:lnTo>
                        <a:pt x="135" y="24"/>
                      </a:lnTo>
                      <a:lnTo>
                        <a:pt x="99" y="7"/>
                      </a:lnTo>
                      <a:lnTo>
                        <a:pt x="69" y="0"/>
                      </a:lnTo>
                      <a:lnTo>
                        <a:pt x="30" y="6"/>
                      </a:lnTo>
                      <a:lnTo>
                        <a:pt x="12" y="16"/>
                      </a:lnTo>
                      <a:lnTo>
                        <a:pt x="3" y="31"/>
                      </a:lnTo>
                      <a:lnTo>
                        <a:pt x="0" y="53"/>
                      </a:lnTo>
                      <a:lnTo>
                        <a:pt x="5" y="80"/>
                      </a:lnTo>
                      <a:lnTo>
                        <a:pt x="11" y="106"/>
                      </a:lnTo>
                      <a:lnTo>
                        <a:pt x="15" y="131"/>
                      </a:lnTo>
                    </a:path>
                  </a:pathLst>
                </a:custGeom>
                <a:solidFill>
                  <a:srgbClr val="FF8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2074" name="Freeform 12"/>
                <p:cNvSpPr>
                  <a:spLocks/>
                </p:cNvSpPr>
                <p:nvPr/>
              </p:nvSpPr>
              <p:spPr bwMode="auto">
                <a:xfrm>
                  <a:off x="3370" y="866"/>
                  <a:ext cx="158" cy="286"/>
                </a:xfrm>
                <a:custGeom>
                  <a:avLst/>
                  <a:gdLst>
                    <a:gd name="T0" fmla="*/ 135 w 158"/>
                    <a:gd name="T1" fmla="*/ 285 h 286"/>
                    <a:gd name="T2" fmla="*/ 146 w 158"/>
                    <a:gd name="T3" fmla="*/ 247 h 286"/>
                    <a:gd name="T4" fmla="*/ 153 w 158"/>
                    <a:gd name="T5" fmla="*/ 218 h 286"/>
                    <a:gd name="T6" fmla="*/ 157 w 158"/>
                    <a:gd name="T7" fmla="*/ 180 h 286"/>
                    <a:gd name="T8" fmla="*/ 155 w 158"/>
                    <a:gd name="T9" fmla="*/ 148 h 286"/>
                    <a:gd name="T10" fmla="*/ 151 w 158"/>
                    <a:gd name="T11" fmla="*/ 110 h 286"/>
                    <a:gd name="T12" fmla="*/ 143 w 158"/>
                    <a:gd name="T13" fmla="*/ 84 h 286"/>
                    <a:gd name="T14" fmla="*/ 134 w 158"/>
                    <a:gd name="T15" fmla="*/ 62 h 286"/>
                    <a:gd name="T16" fmla="*/ 114 w 158"/>
                    <a:gd name="T17" fmla="*/ 40 h 286"/>
                    <a:gd name="T18" fmla="*/ 90 w 158"/>
                    <a:gd name="T19" fmla="*/ 24 h 286"/>
                    <a:gd name="T20" fmla="*/ 65 w 158"/>
                    <a:gd name="T21" fmla="*/ 12 h 286"/>
                    <a:gd name="T22" fmla="*/ 31 w 158"/>
                    <a:gd name="T23" fmla="*/ 4 h 286"/>
                    <a:gd name="T24" fmla="*/ 0 w 158"/>
                    <a:gd name="T25" fmla="*/ 0 h 286"/>
                    <a:gd name="T26" fmla="*/ 24 w 158"/>
                    <a:gd name="T27" fmla="*/ 10 h 286"/>
                    <a:gd name="T28" fmla="*/ 42 w 158"/>
                    <a:gd name="T29" fmla="*/ 21 h 286"/>
                    <a:gd name="T30" fmla="*/ 55 w 158"/>
                    <a:gd name="T31" fmla="*/ 30 h 286"/>
                    <a:gd name="T32" fmla="*/ 71 w 158"/>
                    <a:gd name="T33" fmla="*/ 43 h 286"/>
                    <a:gd name="T34" fmla="*/ 81 w 158"/>
                    <a:gd name="T35" fmla="*/ 55 h 286"/>
                    <a:gd name="T36" fmla="*/ 92 w 158"/>
                    <a:gd name="T37" fmla="*/ 71 h 286"/>
                    <a:gd name="T38" fmla="*/ 105 w 158"/>
                    <a:gd name="T39" fmla="*/ 91 h 286"/>
                    <a:gd name="T40" fmla="*/ 115 w 158"/>
                    <a:gd name="T41" fmla="*/ 112 h 286"/>
                    <a:gd name="T42" fmla="*/ 124 w 158"/>
                    <a:gd name="T43" fmla="*/ 136 h 286"/>
                    <a:gd name="T44" fmla="*/ 131 w 158"/>
                    <a:gd name="T45" fmla="*/ 158 h 286"/>
                    <a:gd name="T46" fmla="*/ 136 w 158"/>
                    <a:gd name="T47" fmla="*/ 189 h 286"/>
                    <a:gd name="T48" fmla="*/ 140 w 158"/>
                    <a:gd name="T49" fmla="*/ 219 h 286"/>
                    <a:gd name="T50" fmla="*/ 135 w 158"/>
                    <a:gd name="T51" fmla="*/ 284 h 286"/>
                    <a:gd name="T52" fmla="*/ 135 w 158"/>
                    <a:gd name="T53" fmla="*/ 285 h 28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w 158"/>
                    <a:gd name="T82" fmla="*/ 0 h 286"/>
                    <a:gd name="T83" fmla="*/ 158 w 158"/>
                    <a:gd name="T84" fmla="*/ 286 h 286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T81" t="T82" r="T83" b="T84"/>
                  <a:pathLst>
                    <a:path w="158" h="286">
                      <a:moveTo>
                        <a:pt x="135" y="285"/>
                      </a:moveTo>
                      <a:lnTo>
                        <a:pt x="146" y="247"/>
                      </a:lnTo>
                      <a:lnTo>
                        <a:pt x="153" y="218"/>
                      </a:lnTo>
                      <a:lnTo>
                        <a:pt x="157" y="180"/>
                      </a:lnTo>
                      <a:lnTo>
                        <a:pt x="155" y="148"/>
                      </a:lnTo>
                      <a:lnTo>
                        <a:pt x="151" y="110"/>
                      </a:lnTo>
                      <a:lnTo>
                        <a:pt x="143" y="84"/>
                      </a:lnTo>
                      <a:lnTo>
                        <a:pt x="134" y="62"/>
                      </a:lnTo>
                      <a:lnTo>
                        <a:pt x="114" y="40"/>
                      </a:lnTo>
                      <a:lnTo>
                        <a:pt x="90" y="24"/>
                      </a:lnTo>
                      <a:lnTo>
                        <a:pt x="65" y="12"/>
                      </a:lnTo>
                      <a:lnTo>
                        <a:pt x="31" y="4"/>
                      </a:lnTo>
                      <a:lnTo>
                        <a:pt x="0" y="0"/>
                      </a:lnTo>
                      <a:lnTo>
                        <a:pt x="24" y="10"/>
                      </a:lnTo>
                      <a:lnTo>
                        <a:pt x="42" y="21"/>
                      </a:lnTo>
                      <a:lnTo>
                        <a:pt x="55" y="30"/>
                      </a:lnTo>
                      <a:lnTo>
                        <a:pt x="71" y="43"/>
                      </a:lnTo>
                      <a:lnTo>
                        <a:pt x="81" y="55"/>
                      </a:lnTo>
                      <a:lnTo>
                        <a:pt x="92" y="71"/>
                      </a:lnTo>
                      <a:lnTo>
                        <a:pt x="105" y="91"/>
                      </a:lnTo>
                      <a:lnTo>
                        <a:pt x="115" y="112"/>
                      </a:lnTo>
                      <a:lnTo>
                        <a:pt x="124" y="136"/>
                      </a:lnTo>
                      <a:lnTo>
                        <a:pt x="131" y="158"/>
                      </a:lnTo>
                      <a:lnTo>
                        <a:pt x="136" y="189"/>
                      </a:lnTo>
                      <a:lnTo>
                        <a:pt x="140" y="219"/>
                      </a:lnTo>
                      <a:lnTo>
                        <a:pt x="135" y="284"/>
                      </a:lnTo>
                      <a:lnTo>
                        <a:pt x="135" y="285"/>
                      </a:lnTo>
                    </a:path>
                  </a:pathLst>
                </a:custGeom>
                <a:solidFill>
                  <a:srgbClr val="FF8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2075" name="Freeform 13"/>
                <p:cNvSpPr>
                  <a:spLocks/>
                </p:cNvSpPr>
                <p:nvPr/>
              </p:nvSpPr>
              <p:spPr bwMode="auto">
                <a:xfrm>
                  <a:off x="3004" y="1089"/>
                  <a:ext cx="120" cy="321"/>
                </a:xfrm>
                <a:custGeom>
                  <a:avLst/>
                  <a:gdLst>
                    <a:gd name="T0" fmla="*/ 23 w 120"/>
                    <a:gd name="T1" fmla="*/ 1 h 321"/>
                    <a:gd name="T2" fmla="*/ 12 w 120"/>
                    <a:gd name="T3" fmla="*/ 17 h 321"/>
                    <a:gd name="T4" fmla="*/ 7 w 120"/>
                    <a:gd name="T5" fmla="*/ 38 h 321"/>
                    <a:gd name="T6" fmla="*/ 11 w 120"/>
                    <a:gd name="T7" fmla="*/ 62 h 321"/>
                    <a:gd name="T8" fmla="*/ 19 w 120"/>
                    <a:gd name="T9" fmla="*/ 86 h 321"/>
                    <a:gd name="T10" fmla="*/ 30 w 120"/>
                    <a:gd name="T11" fmla="*/ 104 h 321"/>
                    <a:gd name="T12" fmla="*/ 52 w 120"/>
                    <a:gd name="T13" fmla="*/ 122 h 321"/>
                    <a:gd name="T14" fmla="*/ 68 w 120"/>
                    <a:gd name="T15" fmla="*/ 141 h 321"/>
                    <a:gd name="T16" fmla="*/ 74 w 120"/>
                    <a:gd name="T17" fmla="*/ 159 h 321"/>
                    <a:gd name="T18" fmla="*/ 69 w 120"/>
                    <a:gd name="T19" fmla="*/ 181 h 321"/>
                    <a:gd name="T20" fmla="*/ 56 w 120"/>
                    <a:gd name="T21" fmla="*/ 196 h 321"/>
                    <a:gd name="T22" fmla="*/ 38 w 120"/>
                    <a:gd name="T23" fmla="*/ 207 h 321"/>
                    <a:gd name="T24" fmla="*/ 19 w 120"/>
                    <a:gd name="T25" fmla="*/ 224 h 321"/>
                    <a:gd name="T26" fmla="*/ 6 w 120"/>
                    <a:gd name="T27" fmla="*/ 243 h 321"/>
                    <a:gd name="T28" fmla="*/ 0 w 120"/>
                    <a:gd name="T29" fmla="*/ 270 h 321"/>
                    <a:gd name="T30" fmla="*/ 6 w 120"/>
                    <a:gd name="T31" fmla="*/ 294 h 321"/>
                    <a:gd name="T32" fmla="*/ 15 w 120"/>
                    <a:gd name="T33" fmla="*/ 310 h 321"/>
                    <a:gd name="T34" fmla="*/ 35 w 120"/>
                    <a:gd name="T35" fmla="*/ 319 h 321"/>
                    <a:gd name="T36" fmla="*/ 58 w 120"/>
                    <a:gd name="T37" fmla="*/ 320 h 321"/>
                    <a:gd name="T38" fmla="*/ 79 w 120"/>
                    <a:gd name="T39" fmla="*/ 314 h 321"/>
                    <a:gd name="T40" fmla="*/ 102 w 120"/>
                    <a:gd name="T41" fmla="*/ 301 h 321"/>
                    <a:gd name="T42" fmla="*/ 119 w 120"/>
                    <a:gd name="T43" fmla="*/ 289 h 321"/>
                    <a:gd name="T44" fmla="*/ 106 w 120"/>
                    <a:gd name="T45" fmla="*/ 288 h 321"/>
                    <a:gd name="T46" fmla="*/ 95 w 120"/>
                    <a:gd name="T47" fmla="*/ 287 h 321"/>
                    <a:gd name="T48" fmla="*/ 80 w 120"/>
                    <a:gd name="T49" fmla="*/ 285 h 321"/>
                    <a:gd name="T50" fmla="*/ 69 w 120"/>
                    <a:gd name="T51" fmla="*/ 281 h 321"/>
                    <a:gd name="T52" fmla="*/ 60 w 120"/>
                    <a:gd name="T53" fmla="*/ 273 h 321"/>
                    <a:gd name="T54" fmla="*/ 52 w 120"/>
                    <a:gd name="T55" fmla="*/ 265 h 321"/>
                    <a:gd name="T56" fmla="*/ 47 w 120"/>
                    <a:gd name="T57" fmla="*/ 253 h 321"/>
                    <a:gd name="T58" fmla="*/ 45 w 120"/>
                    <a:gd name="T59" fmla="*/ 241 h 321"/>
                    <a:gd name="T60" fmla="*/ 47 w 120"/>
                    <a:gd name="T61" fmla="*/ 228 h 321"/>
                    <a:gd name="T62" fmla="*/ 49 w 120"/>
                    <a:gd name="T63" fmla="*/ 217 h 321"/>
                    <a:gd name="T64" fmla="*/ 53 w 120"/>
                    <a:gd name="T65" fmla="*/ 210 h 321"/>
                    <a:gd name="T66" fmla="*/ 60 w 120"/>
                    <a:gd name="T67" fmla="*/ 204 h 321"/>
                    <a:gd name="T68" fmla="*/ 69 w 120"/>
                    <a:gd name="T69" fmla="*/ 197 h 321"/>
                    <a:gd name="T70" fmla="*/ 82 w 120"/>
                    <a:gd name="T71" fmla="*/ 186 h 321"/>
                    <a:gd name="T72" fmla="*/ 90 w 120"/>
                    <a:gd name="T73" fmla="*/ 178 h 321"/>
                    <a:gd name="T74" fmla="*/ 97 w 120"/>
                    <a:gd name="T75" fmla="*/ 168 h 321"/>
                    <a:gd name="T76" fmla="*/ 100 w 120"/>
                    <a:gd name="T77" fmla="*/ 155 h 321"/>
                    <a:gd name="T78" fmla="*/ 102 w 120"/>
                    <a:gd name="T79" fmla="*/ 142 h 321"/>
                    <a:gd name="T80" fmla="*/ 102 w 120"/>
                    <a:gd name="T81" fmla="*/ 128 h 321"/>
                    <a:gd name="T82" fmla="*/ 100 w 120"/>
                    <a:gd name="T83" fmla="*/ 115 h 321"/>
                    <a:gd name="T84" fmla="*/ 95 w 120"/>
                    <a:gd name="T85" fmla="*/ 105 h 321"/>
                    <a:gd name="T86" fmla="*/ 88 w 120"/>
                    <a:gd name="T87" fmla="*/ 95 h 321"/>
                    <a:gd name="T88" fmla="*/ 79 w 120"/>
                    <a:gd name="T89" fmla="*/ 86 h 321"/>
                    <a:gd name="T90" fmla="*/ 69 w 120"/>
                    <a:gd name="T91" fmla="*/ 80 h 321"/>
                    <a:gd name="T92" fmla="*/ 52 w 120"/>
                    <a:gd name="T93" fmla="*/ 75 h 321"/>
                    <a:gd name="T94" fmla="*/ 40 w 120"/>
                    <a:gd name="T95" fmla="*/ 71 h 321"/>
                    <a:gd name="T96" fmla="*/ 29 w 120"/>
                    <a:gd name="T97" fmla="*/ 64 h 321"/>
                    <a:gd name="T98" fmla="*/ 22 w 120"/>
                    <a:gd name="T99" fmla="*/ 52 h 321"/>
                    <a:gd name="T100" fmla="*/ 19 w 120"/>
                    <a:gd name="T101" fmla="*/ 40 h 321"/>
                    <a:gd name="T102" fmla="*/ 18 w 120"/>
                    <a:gd name="T103" fmla="*/ 25 h 321"/>
                    <a:gd name="T104" fmla="*/ 23 w 120"/>
                    <a:gd name="T105" fmla="*/ 0 h 321"/>
                    <a:gd name="T106" fmla="*/ 23 w 120"/>
                    <a:gd name="T107" fmla="*/ 1 h 321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w 120"/>
                    <a:gd name="T163" fmla="*/ 0 h 321"/>
                    <a:gd name="T164" fmla="*/ 120 w 120"/>
                    <a:gd name="T165" fmla="*/ 321 h 321"/>
                  </a:gdLst>
                  <a:ahLst/>
                  <a:cxnLst>
                    <a:cxn ang="T108">
                      <a:pos x="T0" y="T1"/>
                    </a:cxn>
                    <a:cxn ang="T109">
                      <a:pos x="T2" y="T3"/>
                    </a:cxn>
                    <a:cxn ang="T110">
                      <a:pos x="T4" y="T5"/>
                    </a:cxn>
                    <a:cxn ang="T111">
                      <a:pos x="T6" y="T7"/>
                    </a:cxn>
                    <a:cxn ang="T112">
                      <a:pos x="T8" y="T9"/>
                    </a:cxn>
                    <a:cxn ang="T113">
                      <a:pos x="T10" y="T11"/>
                    </a:cxn>
                    <a:cxn ang="T114">
                      <a:pos x="T12" y="T13"/>
                    </a:cxn>
                    <a:cxn ang="T115">
                      <a:pos x="T14" y="T15"/>
                    </a:cxn>
                    <a:cxn ang="T116">
                      <a:pos x="T16" y="T17"/>
                    </a:cxn>
                    <a:cxn ang="T117">
                      <a:pos x="T18" y="T19"/>
                    </a:cxn>
                    <a:cxn ang="T118">
                      <a:pos x="T20" y="T21"/>
                    </a:cxn>
                    <a:cxn ang="T119">
                      <a:pos x="T22" y="T23"/>
                    </a:cxn>
                    <a:cxn ang="T120">
                      <a:pos x="T24" y="T25"/>
                    </a:cxn>
                    <a:cxn ang="T121">
                      <a:pos x="T26" y="T27"/>
                    </a:cxn>
                    <a:cxn ang="T122">
                      <a:pos x="T28" y="T29"/>
                    </a:cxn>
                    <a:cxn ang="T123">
                      <a:pos x="T30" y="T31"/>
                    </a:cxn>
                    <a:cxn ang="T124">
                      <a:pos x="T32" y="T33"/>
                    </a:cxn>
                    <a:cxn ang="T125">
                      <a:pos x="T34" y="T35"/>
                    </a:cxn>
                    <a:cxn ang="T126">
                      <a:pos x="T36" y="T37"/>
                    </a:cxn>
                    <a:cxn ang="T127">
                      <a:pos x="T38" y="T39"/>
                    </a:cxn>
                    <a:cxn ang="T128">
                      <a:pos x="T40" y="T41"/>
                    </a:cxn>
                    <a:cxn ang="T129">
                      <a:pos x="T42" y="T43"/>
                    </a:cxn>
                    <a:cxn ang="T130">
                      <a:pos x="T44" y="T45"/>
                    </a:cxn>
                    <a:cxn ang="T131">
                      <a:pos x="T46" y="T47"/>
                    </a:cxn>
                    <a:cxn ang="T132">
                      <a:pos x="T48" y="T49"/>
                    </a:cxn>
                    <a:cxn ang="T133">
                      <a:pos x="T50" y="T51"/>
                    </a:cxn>
                    <a:cxn ang="T134">
                      <a:pos x="T52" y="T53"/>
                    </a:cxn>
                    <a:cxn ang="T135">
                      <a:pos x="T54" y="T55"/>
                    </a:cxn>
                    <a:cxn ang="T136">
                      <a:pos x="T56" y="T57"/>
                    </a:cxn>
                    <a:cxn ang="T137">
                      <a:pos x="T58" y="T59"/>
                    </a:cxn>
                    <a:cxn ang="T138">
                      <a:pos x="T60" y="T61"/>
                    </a:cxn>
                    <a:cxn ang="T139">
                      <a:pos x="T62" y="T63"/>
                    </a:cxn>
                    <a:cxn ang="T140">
                      <a:pos x="T64" y="T65"/>
                    </a:cxn>
                    <a:cxn ang="T141">
                      <a:pos x="T66" y="T67"/>
                    </a:cxn>
                    <a:cxn ang="T142">
                      <a:pos x="T68" y="T69"/>
                    </a:cxn>
                    <a:cxn ang="T143">
                      <a:pos x="T70" y="T71"/>
                    </a:cxn>
                    <a:cxn ang="T144">
                      <a:pos x="T72" y="T73"/>
                    </a:cxn>
                    <a:cxn ang="T145">
                      <a:pos x="T74" y="T75"/>
                    </a:cxn>
                    <a:cxn ang="T146">
                      <a:pos x="T76" y="T77"/>
                    </a:cxn>
                    <a:cxn ang="T147">
                      <a:pos x="T78" y="T79"/>
                    </a:cxn>
                    <a:cxn ang="T148">
                      <a:pos x="T80" y="T81"/>
                    </a:cxn>
                    <a:cxn ang="T149">
                      <a:pos x="T82" y="T83"/>
                    </a:cxn>
                    <a:cxn ang="T150">
                      <a:pos x="T84" y="T85"/>
                    </a:cxn>
                    <a:cxn ang="T151">
                      <a:pos x="T86" y="T87"/>
                    </a:cxn>
                    <a:cxn ang="T152">
                      <a:pos x="T88" y="T89"/>
                    </a:cxn>
                    <a:cxn ang="T153">
                      <a:pos x="T90" y="T91"/>
                    </a:cxn>
                    <a:cxn ang="T154">
                      <a:pos x="T92" y="T93"/>
                    </a:cxn>
                    <a:cxn ang="T155">
                      <a:pos x="T94" y="T95"/>
                    </a:cxn>
                    <a:cxn ang="T156">
                      <a:pos x="T96" y="T97"/>
                    </a:cxn>
                    <a:cxn ang="T157">
                      <a:pos x="T98" y="T99"/>
                    </a:cxn>
                    <a:cxn ang="T158">
                      <a:pos x="T100" y="T101"/>
                    </a:cxn>
                    <a:cxn ang="T159">
                      <a:pos x="T102" y="T103"/>
                    </a:cxn>
                    <a:cxn ang="T160">
                      <a:pos x="T104" y="T105"/>
                    </a:cxn>
                    <a:cxn ang="T161">
                      <a:pos x="T106" y="T107"/>
                    </a:cxn>
                  </a:cxnLst>
                  <a:rect l="T162" t="T163" r="T164" b="T165"/>
                  <a:pathLst>
                    <a:path w="120" h="321">
                      <a:moveTo>
                        <a:pt x="23" y="1"/>
                      </a:moveTo>
                      <a:lnTo>
                        <a:pt x="12" y="17"/>
                      </a:lnTo>
                      <a:lnTo>
                        <a:pt x="7" y="38"/>
                      </a:lnTo>
                      <a:lnTo>
                        <a:pt x="11" y="62"/>
                      </a:lnTo>
                      <a:lnTo>
                        <a:pt x="19" y="86"/>
                      </a:lnTo>
                      <a:lnTo>
                        <a:pt x="30" y="104"/>
                      </a:lnTo>
                      <a:lnTo>
                        <a:pt x="52" y="122"/>
                      </a:lnTo>
                      <a:lnTo>
                        <a:pt x="68" y="141"/>
                      </a:lnTo>
                      <a:lnTo>
                        <a:pt x="74" y="159"/>
                      </a:lnTo>
                      <a:lnTo>
                        <a:pt x="69" y="181"/>
                      </a:lnTo>
                      <a:lnTo>
                        <a:pt x="56" y="196"/>
                      </a:lnTo>
                      <a:lnTo>
                        <a:pt x="38" y="207"/>
                      </a:lnTo>
                      <a:lnTo>
                        <a:pt x="19" y="224"/>
                      </a:lnTo>
                      <a:lnTo>
                        <a:pt x="6" y="243"/>
                      </a:lnTo>
                      <a:lnTo>
                        <a:pt x="0" y="270"/>
                      </a:lnTo>
                      <a:lnTo>
                        <a:pt x="6" y="294"/>
                      </a:lnTo>
                      <a:lnTo>
                        <a:pt x="15" y="310"/>
                      </a:lnTo>
                      <a:lnTo>
                        <a:pt x="35" y="319"/>
                      </a:lnTo>
                      <a:lnTo>
                        <a:pt x="58" y="320"/>
                      </a:lnTo>
                      <a:lnTo>
                        <a:pt x="79" y="314"/>
                      </a:lnTo>
                      <a:lnTo>
                        <a:pt x="102" y="301"/>
                      </a:lnTo>
                      <a:lnTo>
                        <a:pt x="119" y="289"/>
                      </a:lnTo>
                      <a:lnTo>
                        <a:pt x="106" y="288"/>
                      </a:lnTo>
                      <a:lnTo>
                        <a:pt x="95" y="287"/>
                      </a:lnTo>
                      <a:lnTo>
                        <a:pt x="80" y="285"/>
                      </a:lnTo>
                      <a:lnTo>
                        <a:pt x="69" y="281"/>
                      </a:lnTo>
                      <a:lnTo>
                        <a:pt x="60" y="273"/>
                      </a:lnTo>
                      <a:lnTo>
                        <a:pt x="52" y="265"/>
                      </a:lnTo>
                      <a:lnTo>
                        <a:pt x="47" y="253"/>
                      </a:lnTo>
                      <a:lnTo>
                        <a:pt x="45" y="241"/>
                      </a:lnTo>
                      <a:lnTo>
                        <a:pt x="47" y="228"/>
                      </a:lnTo>
                      <a:lnTo>
                        <a:pt x="49" y="217"/>
                      </a:lnTo>
                      <a:lnTo>
                        <a:pt x="53" y="210"/>
                      </a:lnTo>
                      <a:lnTo>
                        <a:pt x="60" y="204"/>
                      </a:lnTo>
                      <a:lnTo>
                        <a:pt x="69" y="197"/>
                      </a:lnTo>
                      <a:lnTo>
                        <a:pt x="82" y="186"/>
                      </a:lnTo>
                      <a:lnTo>
                        <a:pt x="90" y="178"/>
                      </a:lnTo>
                      <a:lnTo>
                        <a:pt x="97" y="168"/>
                      </a:lnTo>
                      <a:lnTo>
                        <a:pt x="100" y="155"/>
                      </a:lnTo>
                      <a:lnTo>
                        <a:pt x="102" y="142"/>
                      </a:lnTo>
                      <a:lnTo>
                        <a:pt x="102" y="128"/>
                      </a:lnTo>
                      <a:lnTo>
                        <a:pt x="100" y="115"/>
                      </a:lnTo>
                      <a:lnTo>
                        <a:pt x="95" y="105"/>
                      </a:lnTo>
                      <a:lnTo>
                        <a:pt x="88" y="95"/>
                      </a:lnTo>
                      <a:lnTo>
                        <a:pt x="79" y="86"/>
                      </a:lnTo>
                      <a:lnTo>
                        <a:pt x="69" y="80"/>
                      </a:lnTo>
                      <a:lnTo>
                        <a:pt x="52" y="75"/>
                      </a:lnTo>
                      <a:lnTo>
                        <a:pt x="40" y="71"/>
                      </a:lnTo>
                      <a:lnTo>
                        <a:pt x="29" y="64"/>
                      </a:lnTo>
                      <a:lnTo>
                        <a:pt x="22" y="52"/>
                      </a:lnTo>
                      <a:lnTo>
                        <a:pt x="19" y="40"/>
                      </a:lnTo>
                      <a:lnTo>
                        <a:pt x="18" y="25"/>
                      </a:lnTo>
                      <a:lnTo>
                        <a:pt x="23" y="0"/>
                      </a:lnTo>
                      <a:lnTo>
                        <a:pt x="23" y="1"/>
                      </a:lnTo>
                    </a:path>
                  </a:pathLst>
                </a:custGeom>
                <a:solidFill>
                  <a:srgbClr val="FF8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2076" name="Freeform 14"/>
                <p:cNvSpPr>
                  <a:spLocks/>
                </p:cNvSpPr>
                <p:nvPr/>
              </p:nvSpPr>
              <p:spPr bwMode="auto">
                <a:xfrm>
                  <a:off x="3154" y="983"/>
                  <a:ext cx="140" cy="157"/>
                </a:xfrm>
                <a:custGeom>
                  <a:avLst/>
                  <a:gdLst>
                    <a:gd name="T0" fmla="*/ 0 w 140"/>
                    <a:gd name="T1" fmla="*/ 0 h 157"/>
                    <a:gd name="T2" fmla="*/ 11 w 140"/>
                    <a:gd name="T3" fmla="*/ 26 h 157"/>
                    <a:gd name="T4" fmla="*/ 19 w 140"/>
                    <a:gd name="T5" fmla="*/ 40 h 157"/>
                    <a:gd name="T6" fmla="*/ 27 w 140"/>
                    <a:gd name="T7" fmla="*/ 57 h 157"/>
                    <a:gd name="T8" fmla="*/ 35 w 140"/>
                    <a:gd name="T9" fmla="*/ 75 h 157"/>
                    <a:gd name="T10" fmla="*/ 42 w 140"/>
                    <a:gd name="T11" fmla="*/ 90 h 157"/>
                    <a:gd name="T12" fmla="*/ 50 w 140"/>
                    <a:gd name="T13" fmla="*/ 104 h 157"/>
                    <a:gd name="T14" fmla="*/ 61 w 140"/>
                    <a:gd name="T15" fmla="*/ 117 h 157"/>
                    <a:gd name="T16" fmla="*/ 70 w 140"/>
                    <a:gd name="T17" fmla="*/ 129 h 157"/>
                    <a:gd name="T18" fmla="*/ 76 w 140"/>
                    <a:gd name="T19" fmla="*/ 142 h 157"/>
                    <a:gd name="T20" fmla="*/ 82 w 140"/>
                    <a:gd name="T21" fmla="*/ 156 h 157"/>
                    <a:gd name="T22" fmla="*/ 87 w 140"/>
                    <a:gd name="T23" fmla="*/ 145 h 157"/>
                    <a:gd name="T24" fmla="*/ 91 w 140"/>
                    <a:gd name="T25" fmla="*/ 136 h 157"/>
                    <a:gd name="T26" fmla="*/ 98 w 140"/>
                    <a:gd name="T27" fmla="*/ 124 h 157"/>
                    <a:gd name="T28" fmla="*/ 103 w 140"/>
                    <a:gd name="T29" fmla="*/ 116 h 157"/>
                    <a:gd name="T30" fmla="*/ 111 w 140"/>
                    <a:gd name="T31" fmla="*/ 107 h 157"/>
                    <a:gd name="T32" fmla="*/ 119 w 140"/>
                    <a:gd name="T33" fmla="*/ 100 h 157"/>
                    <a:gd name="T34" fmla="*/ 127 w 140"/>
                    <a:gd name="T35" fmla="*/ 95 h 157"/>
                    <a:gd name="T36" fmla="*/ 139 w 140"/>
                    <a:gd name="T37" fmla="*/ 92 h 157"/>
                    <a:gd name="T38" fmla="*/ 120 w 140"/>
                    <a:gd name="T39" fmla="*/ 83 h 157"/>
                    <a:gd name="T40" fmla="*/ 88 w 140"/>
                    <a:gd name="T41" fmla="*/ 69 h 157"/>
                    <a:gd name="T42" fmla="*/ 61 w 140"/>
                    <a:gd name="T43" fmla="*/ 54 h 157"/>
                    <a:gd name="T44" fmla="*/ 33 w 140"/>
                    <a:gd name="T45" fmla="*/ 37 h 157"/>
                    <a:gd name="T46" fmla="*/ 13 w 140"/>
                    <a:gd name="T47" fmla="*/ 19 h 157"/>
                    <a:gd name="T48" fmla="*/ 0 w 140"/>
                    <a:gd name="T49" fmla="*/ 0 h 157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w 140"/>
                    <a:gd name="T76" fmla="*/ 0 h 157"/>
                    <a:gd name="T77" fmla="*/ 140 w 140"/>
                    <a:gd name="T78" fmla="*/ 157 h 157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T75" t="T76" r="T77" b="T78"/>
                  <a:pathLst>
                    <a:path w="140" h="157">
                      <a:moveTo>
                        <a:pt x="0" y="0"/>
                      </a:moveTo>
                      <a:lnTo>
                        <a:pt x="11" y="26"/>
                      </a:lnTo>
                      <a:lnTo>
                        <a:pt x="19" y="40"/>
                      </a:lnTo>
                      <a:lnTo>
                        <a:pt x="27" y="57"/>
                      </a:lnTo>
                      <a:lnTo>
                        <a:pt x="35" y="75"/>
                      </a:lnTo>
                      <a:lnTo>
                        <a:pt x="42" y="90"/>
                      </a:lnTo>
                      <a:lnTo>
                        <a:pt x="50" y="104"/>
                      </a:lnTo>
                      <a:lnTo>
                        <a:pt x="61" y="117"/>
                      </a:lnTo>
                      <a:lnTo>
                        <a:pt x="70" y="129"/>
                      </a:lnTo>
                      <a:lnTo>
                        <a:pt x="76" y="142"/>
                      </a:lnTo>
                      <a:lnTo>
                        <a:pt x="82" y="156"/>
                      </a:lnTo>
                      <a:lnTo>
                        <a:pt x="87" y="145"/>
                      </a:lnTo>
                      <a:lnTo>
                        <a:pt x="91" y="136"/>
                      </a:lnTo>
                      <a:lnTo>
                        <a:pt x="98" y="124"/>
                      </a:lnTo>
                      <a:lnTo>
                        <a:pt x="103" y="116"/>
                      </a:lnTo>
                      <a:lnTo>
                        <a:pt x="111" y="107"/>
                      </a:lnTo>
                      <a:lnTo>
                        <a:pt x="119" y="100"/>
                      </a:lnTo>
                      <a:lnTo>
                        <a:pt x="127" y="95"/>
                      </a:lnTo>
                      <a:lnTo>
                        <a:pt x="139" y="92"/>
                      </a:lnTo>
                      <a:lnTo>
                        <a:pt x="120" y="83"/>
                      </a:lnTo>
                      <a:lnTo>
                        <a:pt x="88" y="69"/>
                      </a:lnTo>
                      <a:lnTo>
                        <a:pt x="61" y="54"/>
                      </a:lnTo>
                      <a:lnTo>
                        <a:pt x="33" y="37"/>
                      </a:lnTo>
                      <a:lnTo>
                        <a:pt x="13" y="19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FF8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sp>
            <p:nvSpPr>
              <p:cNvPr id="2072" name="Freeform 15"/>
              <p:cNvSpPr>
                <a:spLocks/>
              </p:cNvSpPr>
              <p:nvPr/>
            </p:nvSpPr>
            <p:spPr bwMode="auto">
              <a:xfrm>
                <a:off x="3003" y="811"/>
                <a:ext cx="525" cy="600"/>
              </a:xfrm>
              <a:custGeom>
                <a:avLst/>
                <a:gdLst>
                  <a:gd name="T0" fmla="*/ 170 w 525"/>
                  <a:gd name="T1" fmla="*/ 299 h 600"/>
                  <a:gd name="T2" fmla="*/ 105 w 525"/>
                  <a:gd name="T3" fmla="*/ 260 h 600"/>
                  <a:gd name="T4" fmla="*/ 52 w 525"/>
                  <a:gd name="T5" fmla="*/ 257 h 600"/>
                  <a:gd name="T6" fmla="*/ 12 w 525"/>
                  <a:gd name="T7" fmla="*/ 295 h 600"/>
                  <a:gd name="T8" fmla="*/ 19 w 525"/>
                  <a:gd name="T9" fmla="*/ 365 h 600"/>
                  <a:gd name="T10" fmla="*/ 69 w 525"/>
                  <a:gd name="T11" fmla="*/ 419 h 600"/>
                  <a:gd name="T12" fmla="*/ 57 w 525"/>
                  <a:gd name="T13" fmla="*/ 474 h 600"/>
                  <a:gd name="T14" fmla="*/ 6 w 525"/>
                  <a:gd name="T15" fmla="*/ 522 h 600"/>
                  <a:gd name="T16" fmla="*/ 15 w 525"/>
                  <a:gd name="T17" fmla="*/ 589 h 600"/>
                  <a:gd name="T18" fmla="*/ 79 w 525"/>
                  <a:gd name="T19" fmla="*/ 593 h 600"/>
                  <a:gd name="T20" fmla="*/ 139 w 525"/>
                  <a:gd name="T21" fmla="*/ 549 h 600"/>
                  <a:gd name="T22" fmla="*/ 201 w 525"/>
                  <a:gd name="T23" fmla="*/ 515 h 600"/>
                  <a:gd name="T24" fmla="*/ 275 w 525"/>
                  <a:gd name="T25" fmla="*/ 501 h 600"/>
                  <a:gd name="T26" fmla="*/ 330 w 525"/>
                  <a:gd name="T27" fmla="*/ 465 h 600"/>
                  <a:gd name="T28" fmla="*/ 356 w 525"/>
                  <a:gd name="T29" fmla="*/ 391 h 600"/>
                  <a:gd name="T30" fmla="*/ 338 w 525"/>
                  <a:gd name="T31" fmla="*/ 307 h 600"/>
                  <a:gd name="T32" fmla="*/ 299 w 525"/>
                  <a:gd name="T33" fmla="*/ 268 h 600"/>
                  <a:gd name="T34" fmla="*/ 211 w 525"/>
                  <a:gd name="T35" fmla="*/ 227 h 600"/>
                  <a:gd name="T36" fmla="*/ 151 w 525"/>
                  <a:gd name="T37" fmla="*/ 176 h 600"/>
                  <a:gd name="T38" fmla="*/ 145 w 525"/>
                  <a:gd name="T39" fmla="*/ 142 h 600"/>
                  <a:gd name="T40" fmla="*/ 176 w 525"/>
                  <a:gd name="T41" fmla="*/ 186 h 600"/>
                  <a:gd name="T42" fmla="*/ 233 w 525"/>
                  <a:gd name="T43" fmla="*/ 202 h 600"/>
                  <a:gd name="T44" fmla="*/ 299 w 525"/>
                  <a:gd name="T45" fmla="*/ 198 h 600"/>
                  <a:gd name="T46" fmla="*/ 368 w 525"/>
                  <a:gd name="T47" fmla="*/ 214 h 600"/>
                  <a:gd name="T48" fmla="*/ 427 w 525"/>
                  <a:gd name="T49" fmla="*/ 252 h 600"/>
                  <a:gd name="T50" fmla="*/ 452 w 525"/>
                  <a:gd name="T51" fmla="*/ 308 h 600"/>
                  <a:gd name="T52" fmla="*/ 430 w 525"/>
                  <a:gd name="T53" fmla="*/ 402 h 600"/>
                  <a:gd name="T54" fmla="*/ 383 w 525"/>
                  <a:gd name="T55" fmla="*/ 466 h 600"/>
                  <a:gd name="T56" fmla="*/ 307 w 525"/>
                  <a:gd name="T57" fmla="*/ 521 h 600"/>
                  <a:gd name="T58" fmla="*/ 226 w 525"/>
                  <a:gd name="T59" fmla="*/ 544 h 600"/>
                  <a:gd name="T60" fmla="*/ 195 w 525"/>
                  <a:gd name="T61" fmla="*/ 564 h 600"/>
                  <a:gd name="T62" fmla="*/ 216 w 525"/>
                  <a:gd name="T63" fmla="*/ 580 h 600"/>
                  <a:gd name="T64" fmla="*/ 288 w 525"/>
                  <a:gd name="T65" fmla="*/ 562 h 600"/>
                  <a:gd name="T66" fmla="*/ 359 w 525"/>
                  <a:gd name="T67" fmla="*/ 519 h 600"/>
                  <a:gd name="T68" fmla="*/ 417 w 525"/>
                  <a:gd name="T69" fmla="*/ 455 h 600"/>
                  <a:gd name="T70" fmla="*/ 476 w 525"/>
                  <a:gd name="T71" fmla="*/ 386 h 600"/>
                  <a:gd name="T72" fmla="*/ 513 w 525"/>
                  <a:gd name="T73" fmla="*/ 303 h 600"/>
                  <a:gd name="T74" fmla="*/ 522 w 525"/>
                  <a:gd name="T75" fmla="*/ 203 h 600"/>
                  <a:gd name="T76" fmla="*/ 501 w 525"/>
                  <a:gd name="T77" fmla="*/ 117 h 600"/>
                  <a:gd name="T78" fmla="*/ 431 w 525"/>
                  <a:gd name="T79" fmla="*/ 67 h 600"/>
                  <a:gd name="T80" fmla="*/ 328 w 525"/>
                  <a:gd name="T81" fmla="*/ 44 h 600"/>
                  <a:gd name="T82" fmla="*/ 221 w 525"/>
                  <a:gd name="T83" fmla="*/ 7 h 600"/>
                  <a:gd name="T84" fmla="*/ 133 w 525"/>
                  <a:gd name="T85" fmla="*/ 16 h 600"/>
                  <a:gd name="T86" fmla="*/ 126 w 525"/>
                  <a:gd name="T87" fmla="*/ 80 h 600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w 525"/>
                  <a:gd name="T133" fmla="*/ 0 h 600"/>
                  <a:gd name="T134" fmla="*/ 525 w 525"/>
                  <a:gd name="T135" fmla="*/ 600 h 600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T132" t="T133" r="T134" b="T135"/>
                <a:pathLst>
                  <a:path w="525" h="600">
                    <a:moveTo>
                      <a:pt x="213" y="344"/>
                    </a:moveTo>
                    <a:lnTo>
                      <a:pt x="194" y="320"/>
                    </a:lnTo>
                    <a:lnTo>
                      <a:pt x="170" y="299"/>
                    </a:lnTo>
                    <a:lnTo>
                      <a:pt x="147" y="284"/>
                    </a:lnTo>
                    <a:lnTo>
                      <a:pt x="124" y="269"/>
                    </a:lnTo>
                    <a:lnTo>
                      <a:pt x="105" y="260"/>
                    </a:lnTo>
                    <a:lnTo>
                      <a:pt x="89" y="255"/>
                    </a:lnTo>
                    <a:lnTo>
                      <a:pt x="71" y="252"/>
                    </a:lnTo>
                    <a:lnTo>
                      <a:pt x="52" y="257"/>
                    </a:lnTo>
                    <a:lnTo>
                      <a:pt x="37" y="264"/>
                    </a:lnTo>
                    <a:lnTo>
                      <a:pt x="23" y="279"/>
                    </a:lnTo>
                    <a:lnTo>
                      <a:pt x="12" y="295"/>
                    </a:lnTo>
                    <a:lnTo>
                      <a:pt x="7" y="316"/>
                    </a:lnTo>
                    <a:lnTo>
                      <a:pt x="11" y="340"/>
                    </a:lnTo>
                    <a:lnTo>
                      <a:pt x="19" y="365"/>
                    </a:lnTo>
                    <a:lnTo>
                      <a:pt x="31" y="383"/>
                    </a:lnTo>
                    <a:lnTo>
                      <a:pt x="53" y="401"/>
                    </a:lnTo>
                    <a:lnTo>
                      <a:pt x="69" y="419"/>
                    </a:lnTo>
                    <a:lnTo>
                      <a:pt x="74" y="437"/>
                    </a:lnTo>
                    <a:lnTo>
                      <a:pt x="70" y="460"/>
                    </a:lnTo>
                    <a:lnTo>
                      <a:pt x="57" y="474"/>
                    </a:lnTo>
                    <a:lnTo>
                      <a:pt x="39" y="486"/>
                    </a:lnTo>
                    <a:lnTo>
                      <a:pt x="19" y="502"/>
                    </a:lnTo>
                    <a:lnTo>
                      <a:pt x="6" y="522"/>
                    </a:lnTo>
                    <a:lnTo>
                      <a:pt x="0" y="549"/>
                    </a:lnTo>
                    <a:lnTo>
                      <a:pt x="6" y="573"/>
                    </a:lnTo>
                    <a:lnTo>
                      <a:pt x="15" y="589"/>
                    </a:lnTo>
                    <a:lnTo>
                      <a:pt x="36" y="598"/>
                    </a:lnTo>
                    <a:lnTo>
                      <a:pt x="58" y="599"/>
                    </a:lnTo>
                    <a:lnTo>
                      <a:pt x="79" y="593"/>
                    </a:lnTo>
                    <a:lnTo>
                      <a:pt x="102" y="580"/>
                    </a:lnTo>
                    <a:lnTo>
                      <a:pt x="119" y="568"/>
                    </a:lnTo>
                    <a:lnTo>
                      <a:pt x="139" y="549"/>
                    </a:lnTo>
                    <a:lnTo>
                      <a:pt x="158" y="534"/>
                    </a:lnTo>
                    <a:lnTo>
                      <a:pt x="177" y="522"/>
                    </a:lnTo>
                    <a:lnTo>
                      <a:pt x="201" y="515"/>
                    </a:lnTo>
                    <a:lnTo>
                      <a:pt x="226" y="510"/>
                    </a:lnTo>
                    <a:lnTo>
                      <a:pt x="251" y="505"/>
                    </a:lnTo>
                    <a:lnTo>
                      <a:pt x="275" y="501"/>
                    </a:lnTo>
                    <a:lnTo>
                      <a:pt x="294" y="495"/>
                    </a:lnTo>
                    <a:lnTo>
                      <a:pt x="313" y="483"/>
                    </a:lnTo>
                    <a:lnTo>
                      <a:pt x="330" y="465"/>
                    </a:lnTo>
                    <a:lnTo>
                      <a:pt x="342" y="446"/>
                    </a:lnTo>
                    <a:lnTo>
                      <a:pt x="350" y="424"/>
                    </a:lnTo>
                    <a:lnTo>
                      <a:pt x="356" y="391"/>
                    </a:lnTo>
                    <a:lnTo>
                      <a:pt x="355" y="358"/>
                    </a:lnTo>
                    <a:lnTo>
                      <a:pt x="348" y="330"/>
                    </a:lnTo>
                    <a:lnTo>
                      <a:pt x="338" y="307"/>
                    </a:lnTo>
                    <a:lnTo>
                      <a:pt x="324" y="291"/>
                    </a:lnTo>
                    <a:lnTo>
                      <a:pt x="313" y="280"/>
                    </a:lnTo>
                    <a:lnTo>
                      <a:pt x="299" y="268"/>
                    </a:lnTo>
                    <a:lnTo>
                      <a:pt x="271" y="255"/>
                    </a:lnTo>
                    <a:lnTo>
                      <a:pt x="238" y="242"/>
                    </a:lnTo>
                    <a:lnTo>
                      <a:pt x="211" y="227"/>
                    </a:lnTo>
                    <a:lnTo>
                      <a:pt x="183" y="209"/>
                    </a:lnTo>
                    <a:lnTo>
                      <a:pt x="162" y="191"/>
                    </a:lnTo>
                    <a:lnTo>
                      <a:pt x="151" y="176"/>
                    </a:lnTo>
                    <a:lnTo>
                      <a:pt x="148" y="166"/>
                    </a:lnTo>
                    <a:lnTo>
                      <a:pt x="145" y="157"/>
                    </a:lnTo>
                    <a:lnTo>
                      <a:pt x="145" y="142"/>
                    </a:lnTo>
                    <a:lnTo>
                      <a:pt x="153" y="163"/>
                    </a:lnTo>
                    <a:lnTo>
                      <a:pt x="164" y="175"/>
                    </a:lnTo>
                    <a:lnTo>
                      <a:pt x="176" y="186"/>
                    </a:lnTo>
                    <a:lnTo>
                      <a:pt x="191" y="193"/>
                    </a:lnTo>
                    <a:lnTo>
                      <a:pt x="209" y="199"/>
                    </a:lnTo>
                    <a:lnTo>
                      <a:pt x="233" y="202"/>
                    </a:lnTo>
                    <a:lnTo>
                      <a:pt x="254" y="199"/>
                    </a:lnTo>
                    <a:lnTo>
                      <a:pt x="277" y="197"/>
                    </a:lnTo>
                    <a:lnTo>
                      <a:pt x="299" y="198"/>
                    </a:lnTo>
                    <a:lnTo>
                      <a:pt x="321" y="200"/>
                    </a:lnTo>
                    <a:lnTo>
                      <a:pt x="342" y="205"/>
                    </a:lnTo>
                    <a:lnTo>
                      <a:pt x="368" y="214"/>
                    </a:lnTo>
                    <a:lnTo>
                      <a:pt x="392" y="224"/>
                    </a:lnTo>
                    <a:lnTo>
                      <a:pt x="411" y="236"/>
                    </a:lnTo>
                    <a:lnTo>
                      <a:pt x="427" y="252"/>
                    </a:lnTo>
                    <a:lnTo>
                      <a:pt x="442" y="272"/>
                    </a:lnTo>
                    <a:lnTo>
                      <a:pt x="450" y="290"/>
                    </a:lnTo>
                    <a:lnTo>
                      <a:pt x="452" y="308"/>
                    </a:lnTo>
                    <a:lnTo>
                      <a:pt x="449" y="341"/>
                    </a:lnTo>
                    <a:lnTo>
                      <a:pt x="440" y="377"/>
                    </a:lnTo>
                    <a:lnTo>
                      <a:pt x="430" y="402"/>
                    </a:lnTo>
                    <a:lnTo>
                      <a:pt x="418" y="424"/>
                    </a:lnTo>
                    <a:lnTo>
                      <a:pt x="400" y="448"/>
                    </a:lnTo>
                    <a:lnTo>
                      <a:pt x="383" y="466"/>
                    </a:lnTo>
                    <a:lnTo>
                      <a:pt x="364" y="483"/>
                    </a:lnTo>
                    <a:lnTo>
                      <a:pt x="338" y="503"/>
                    </a:lnTo>
                    <a:lnTo>
                      <a:pt x="307" y="521"/>
                    </a:lnTo>
                    <a:lnTo>
                      <a:pt x="277" y="532"/>
                    </a:lnTo>
                    <a:lnTo>
                      <a:pt x="247" y="540"/>
                    </a:lnTo>
                    <a:lnTo>
                      <a:pt x="226" y="544"/>
                    </a:lnTo>
                    <a:lnTo>
                      <a:pt x="208" y="548"/>
                    </a:lnTo>
                    <a:lnTo>
                      <a:pt x="199" y="555"/>
                    </a:lnTo>
                    <a:lnTo>
                      <a:pt x="195" y="564"/>
                    </a:lnTo>
                    <a:lnTo>
                      <a:pt x="198" y="573"/>
                    </a:lnTo>
                    <a:lnTo>
                      <a:pt x="205" y="578"/>
                    </a:lnTo>
                    <a:lnTo>
                      <a:pt x="216" y="580"/>
                    </a:lnTo>
                    <a:lnTo>
                      <a:pt x="235" y="578"/>
                    </a:lnTo>
                    <a:lnTo>
                      <a:pt x="262" y="571"/>
                    </a:lnTo>
                    <a:lnTo>
                      <a:pt x="288" y="562"/>
                    </a:lnTo>
                    <a:lnTo>
                      <a:pt x="318" y="548"/>
                    </a:lnTo>
                    <a:lnTo>
                      <a:pt x="339" y="535"/>
                    </a:lnTo>
                    <a:lnTo>
                      <a:pt x="359" y="519"/>
                    </a:lnTo>
                    <a:lnTo>
                      <a:pt x="376" y="500"/>
                    </a:lnTo>
                    <a:lnTo>
                      <a:pt x="396" y="477"/>
                    </a:lnTo>
                    <a:lnTo>
                      <a:pt x="417" y="455"/>
                    </a:lnTo>
                    <a:lnTo>
                      <a:pt x="439" y="431"/>
                    </a:lnTo>
                    <a:lnTo>
                      <a:pt x="459" y="407"/>
                    </a:lnTo>
                    <a:lnTo>
                      <a:pt x="476" y="386"/>
                    </a:lnTo>
                    <a:lnTo>
                      <a:pt x="491" y="365"/>
                    </a:lnTo>
                    <a:lnTo>
                      <a:pt x="501" y="341"/>
                    </a:lnTo>
                    <a:lnTo>
                      <a:pt x="513" y="303"/>
                    </a:lnTo>
                    <a:lnTo>
                      <a:pt x="520" y="274"/>
                    </a:lnTo>
                    <a:lnTo>
                      <a:pt x="524" y="235"/>
                    </a:lnTo>
                    <a:lnTo>
                      <a:pt x="522" y="203"/>
                    </a:lnTo>
                    <a:lnTo>
                      <a:pt x="518" y="166"/>
                    </a:lnTo>
                    <a:lnTo>
                      <a:pt x="510" y="139"/>
                    </a:lnTo>
                    <a:lnTo>
                      <a:pt x="501" y="117"/>
                    </a:lnTo>
                    <a:lnTo>
                      <a:pt x="480" y="95"/>
                    </a:lnTo>
                    <a:lnTo>
                      <a:pt x="457" y="79"/>
                    </a:lnTo>
                    <a:lnTo>
                      <a:pt x="431" y="67"/>
                    </a:lnTo>
                    <a:lnTo>
                      <a:pt x="397" y="59"/>
                    </a:lnTo>
                    <a:lnTo>
                      <a:pt x="365" y="55"/>
                    </a:lnTo>
                    <a:lnTo>
                      <a:pt x="328" y="44"/>
                    </a:lnTo>
                    <a:lnTo>
                      <a:pt x="287" y="34"/>
                    </a:lnTo>
                    <a:lnTo>
                      <a:pt x="258" y="24"/>
                    </a:lnTo>
                    <a:lnTo>
                      <a:pt x="221" y="7"/>
                    </a:lnTo>
                    <a:lnTo>
                      <a:pt x="191" y="0"/>
                    </a:lnTo>
                    <a:lnTo>
                      <a:pt x="151" y="6"/>
                    </a:lnTo>
                    <a:lnTo>
                      <a:pt x="133" y="16"/>
                    </a:lnTo>
                    <a:lnTo>
                      <a:pt x="124" y="31"/>
                    </a:lnTo>
                    <a:lnTo>
                      <a:pt x="121" y="53"/>
                    </a:lnTo>
                    <a:lnTo>
                      <a:pt x="126" y="80"/>
                    </a:lnTo>
                    <a:lnTo>
                      <a:pt x="132" y="107"/>
                    </a:lnTo>
                    <a:lnTo>
                      <a:pt x="136" y="131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cs-CZ"/>
              </a:p>
            </p:txBody>
          </p:sp>
        </p:grpSp>
      </p:grpSp>
      <p:sp>
        <p:nvSpPr>
          <p:cNvPr id="38928" name="AutoShape 16"/>
          <p:cNvSpPr>
            <a:spLocks noChangeArrowheads="1"/>
          </p:cNvSpPr>
          <p:nvPr/>
        </p:nvSpPr>
        <p:spPr bwMode="auto">
          <a:xfrm>
            <a:off x="6172200" y="4191000"/>
            <a:ext cx="2616200" cy="719138"/>
          </a:xfrm>
          <a:prstGeom prst="wedgeRoundRectCallout">
            <a:avLst>
              <a:gd name="adj1" fmla="val -38546"/>
              <a:gd name="adj2" fmla="val 66667"/>
              <a:gd name="adj3" fmla="val 16667"/>
            </a:avLst>
          </a:prstGeom>
          <a:solidFill>
            <a:srgbClr val="CCFFCC"/>
          </a:solidFill>
          <a:ln w="508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2075" tIns="46038" rIns="92075" bIns="46038" anchor="ctr"/>
          <a:lstStyle/>
          <a:p>
            <a:pPr algn="ctr" eaLnBrk="0" hangingPunct="0">
              <a:defRPr/>
            </a:pPr>
            <a:r>
              <a:rPr lang="cs-CZ" sz="2400" b="1" dirty="0">
                <a:latin typeface="Arial" pitchFamily="34" charset="0"/>
                <a:cs typeface="Arial" pitchFamily="34" charset="0"/>
              </a:rPr>
              <a:t>Výzva neboli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400" b="1" dirty="0">
                <a:latin typeface="Arial" pitchFamily="34" charset="0"/>
                <a:cs typeface="Arial" pitchFamily="34" charset="0"/>
              </a:rPr>
              <a:t>apel</a:t>
            </a:r>
          </a:p>
        </p:txBody>
      </p:sp>
      <p:graphicFrame>
        <p:nvGraphicFramePr>
          <p:cNvPr id="38929" name="Object 2"/>
          <p:cNvGraphicFramePr>
            <a:graphicFrameLocks/>
          </p:cNvGraphicFramePr>
          <p:nvPr/>
        </p:nvGraphicFramePr>
        <p:xfrm>
          <a:off x="3200400" y="4343400"/>
          <a:ext cx="1187450" cy="1600200"/>
        </p:xfrm>
        <a:graphic>
          <a:graphicData uri="http://schemas.openxmlformats.org/presentationml/2006/ole">
            <p:oleObj spid="_x0000_s2050" name="Clip" r:id="rId4" imgW="1750680" imgH="2286000" progId="">
              <p:embed/>
            </p:oleObj>
          </a:graphicData>
        </a:graphic>
      </p:graphicFrame>
      <p:sp>
        <p:nvSpPr>
          <p:cNvPr id="38930" name="AutoShape 18"/>
          <p:cNvSpPr>
            <a:spLocks noChangeArrowheads="1"/>
          </p:cNvSpPr>
          <p:nvPr/>
        </p:nvSpPr>
        <p:spPr bwMode="auto">
          <a:xfrm>
            <a:off x="1066800" y="4114800"/>
            <a:ext cx="1933575" cy="909638"/>
          </a:xfrm>
          <a:prstGeom prst="wedgeRoundRectCallout">
            <a:avLst>
              <a:gd name="adj1" fmla="val -14046"/>
              <a:gd name="adj2" fmla="val 66667"/>
              <a:gd name="adj3" fmla="val 16667"/>
            </a:avLst>
          </a:prstGeom>
          <a:solidFill>
            <a:srgbClr val="CCFFCC"/>
          </a:solidFill>
          <a:ln w="508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2075" tIns="46038" rIns="92075" bIns="46038" anchor="ctr"/>
          <a:lstStyle/>
          <a:p>
            <a:pPr algn="ctr" eaLnBrk="0" hangingPunct="0">
              <a:defRPr/>
            </a:pPr>
            <a:r>
              <a:rPr lang="cs-CZ" sz="2400" b="1" dirty="0">
                <a:latin typeface="Arial" pitchFamily="34" charset="0"/>
                <a:cs typeface="Arial" pitchFamily="34" charset="0"/>
              </a:rPr>
              <a:t>Vztahové </a:t>
            </a:r>
            <a:endParaRPr lang="cs-CZ" sz="2400" dirty="0">
              <a:latin typeface="Arial" pitchFamily="34" charset="0"/>
              <a:cs typeface="Arial" pitchFamily="34" charset="0"/>
            </a:endParaRPr>
          </a:p>
          <a:p>
            <a:pPr algn="ctr" eaLnBrk="0" hangingPunct="0">
              <a:defRPr/>
            </a:pPr>
            <a:r>
              <a:rPr lang="cs-CZ" sz="2400" b="1" dirty="0">
                <a:latin typeface="Arial" pitchFamily="34" charset="0"/>
                <a:cs typeface="Arial" pitchFamily="34" charset="0"/>
              </a:rPr>
              <a:t>informace</a:t>
            </a:r>
          </a:p>
        </p:txBody>
      </p:sp>
      <p:grpSp>
        <p:nvGrpSpPr>
          <p:cNvPr id="6" name="Group 19"/>
          <p:cNvGrpSpPr>
            <a:grpSpLocks/>
          </p:cNvGrpSpPr>
          <p:nvPr/>
        </p:nvGrpSpPr>
        <p:grpSpPr bwMode="auto">
          <a:xfrm>
            <a:off x="4800600" y="4343400"/>
            <a:ext cx="1214438" cy="1525588"/>
            <a:chOff x="2884" y="1824"/>
            <a:chExt cx="765" cy="961"/>
          </a:xfrm>
        </p:grpSpPr>
        <p:grpSp>
          <p:nvGrpSpPr>
            <p:cNvPr id="7" name="Group 20"/>
            <p:cNvGrpSpPr>
              <a:grpSpLocks/>
            </p:cNvGrpSpPr>
            <p:nvPr/>
          </p:nvGrpSpPr>
          <p:grpSpPr bwMode="auto">
            <a:xfrm>
              <a:off x="2884" y="1824"/>
              <a:ext cx="765" cy="961"/>
              <a:chOff x="2884" y="1824"/>
              <a:chExt cx="765" cy="961"/>
            </a:xfrm>
          </p:grpSpPr>
          <p:sp>
            <p:nvSpPr>
              <p:cNvPr id="2067" name="Freeform 21"/>
              <p:cNvSpPr>
                <a:spLocks/>
              </p:cNvSpPr>
              <p:nvPr/>
            </p:nvSpPr>
            <p:spPr bwMode="auto">
              <a:xfrm>
                <a:off x="2885" y="1824"/>
                <a:ext cx="764" cy="960"/>
              </a:xfrm>
              <a:custGeom>
                <a:avLst/>
                <a:gdLst>
                  <a:gd name="T0" fmla="*/ 28 w 764"/>
                  <a:gd name="T1" fmla="*/ 729 h 960"/>
                  <a:gd name="T2" fmla="*/ 81 w 764"/>
                  <a:gd name="T3" fmla="*/ 661 h 960"/>
                  <a:gd name="T4" fmla="*/ 114 w 764"/>
                  <a:gd name="T5" fmla="*/ 543 h 960"/>
                  <a:gd name="T6" fmla="*/ 134 w 764"/>
                  <a:gd name="T7" fmla="*/ 409 h 960"/>
                  <a:gd name="T8" fmla="*/ 134 w 764"/>
                  <a:gd name="T9" fmla="*/ 272 h 960"/>
                  <a:gd name="T10" fmla="*/ 156 w 764"/>
                  <a:gd name="T11" fmla="*/ 152 h 960"/>
                  <a:gd name="T12" fmla="*/ 186 w 764"/>
                  <a:gd name="T13" fmla="*/ 66 h 960"/>
                  <a:gd name="T14" fmla="*/ 246 w 764"/>
                  <a:gd name="T15" fmla="*/ 46 h 960"/>
                  <a:gd name="T16" fmla="*/ 299 w 764"/>
                  <a:gd name="T17" fmla="*/ 17 h 960"/>
                  <a:gd name="T18" fmla="*/ 381 w 764"/>
                  <a:gd name="T19" fmla="*/ 3 h 960"/>
                  <a:gd name="T20" fmla="*/ 471 w 764"/>
                  <a:gd name="T21" fmla="*/ 3 h 960"/>
                  <a:gd name="T22" fmla="*/ 558 w 764"/>
                  <a:gd name="T23" fmla="*/ 22 h 960"/>
                  <a:gd name="T24" fmla="*/ 629 w 764"/>
                  <a:gd name="T25" fmla="*/ 63 h 960"/>
                  <a:gd name="T26" fmla="*/ 688 w 764"/>
                  <a:gd name="T27" fmla="*/ 121 h 960"/>
                  <a:gd name="T28" fmla="*/ 730 w 764"/>
                  <a:gd name="T29" fmla="*/ 192 h 960"/>
                  <a:gd name="T30" fmla="*/ 753 w 764"/>
                  <a:gd name="T31" fmla="*/ 254 h 960"/>
                  <a:gd name="T32" fmla="*/ 763 w 764"/>
                  <a:gd name="T33" fmla="*/ 315 h 960"/>
                  <a:gd name="T34" fmla="*/ 745 w 764"/>
                  <a:gd name="T35" fmla="*/ 413 h 960"/>
                  <a:gd name="T36" fmla="*/ 732 w 764"/>
                  <a:gd name="T37" fmla="*/ 481 h 960"/>
                  <a:gd name="T38" fmla="*/ 697 w 764"/>
                  <a:gd name="T39" fmla="*/ 525 h 960"/>
                  <a:gd name="T40" fmla="*/ 662 w 764"/>
                  <a:gd name="T41" fmla="*/ 571 h 960"/>
                  <a:gd name="T42" fmla="*/ 609 w 764"/>
                  <a:gd name="T43" fmla="*/ 639 h 960"/>
                  <a:gd name="T44" fmla="*/ 552 w 764"/>
                  <a:gd name="T45" fmla="*/ 707 h 960"/>
                  <a:gd name="T46" fmla="*/ 513 w 764"/>
                  <a:gd name="T47" fmla="*/ 757 h 960"/>
                  <a:gd name="T48" fmla="*/ 488 w 764"/>
                  <a:gd name="T49" fmla="*/ 798 h 960"/>
                  <a:gd name="T50" fmla="*/ 458 w 764"/>
                  <a:gd name="T51" fmla="*/ 823 h 960"/>
                  <a:gd name="T52" fmla="*/ 399 w 764"/>
                  <a:gd name="T53" fmla="*/ 842 h 960"/>
                  <a:gd name="T54" fmla="*/ 344 w 764"/>
                  <a:gd name="T55" fmla="*/ 868 h 960"/>
                  <a:gd name="T56" fmla="*/ 283 w 764"/>
                  <a:gd name="T57" fmla="*/ 913 h 960"/>
                  <a:gd name="T58" fmla="*/ 236 w 764"/>
                  <a:gd name="T59" fmla="*/ 944 h 960"/>
                  <a:gd name="T60" fmla="*/ 194 w 764"/>
                  <a:gd name="T61" fmla="*/ 959 h 960"/>
                  <a:gd name="T62" fmla="*/ 152 w 764"/>
                  <a:gd name="T63" fmla="*/ 950 h 960"/>
                  <a:gd name="T64" fmla="*/ 120 w 764"/>
                  <a:gd name="T65" fmla="*/ 926 h 960"/>
                  <a:gd name="T66" fmla="*/ 78 w 764"/>
                  <a:gd name="T67" fmla="*/ 874 h 960"/>
                  <a:gd name="T68" fmla="*/ 40 w 764"/>
                  <a:gd name="T69" fmla="*/ 826 h 960"/>
                  <a:gd name="T70" fmla="*/ 16 w 764"/>
                  <a:gd name="T71" fmla="*/ 812 h 960"/>
                  <a:gd name="T72" fmla="*/ 6 w 764"/>
                  <a:gd name="T73" fmla="*/ 767 h 960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764"/>
                  <a:gd name="T112" fmla="*/ 0 h 960"/>
                  <a:gd name="T113" fmla="*/ 764 w 764"/>
                  <a:gd name="T114" fmla="*/ 960 h 960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764" h="960">
                    <a:moveTo>
                      <a:pt x="6" y="767"/>
                    </a:moveTo>
                    <a:lnTo>
                      <a:pt x="28" y="729"/>
                    </a:lnTo>
                    <a:lnTo>
                      <a:pt x="53" y="694"/>
                    </a:lnTo>
                    <a:lnTo>
                      <a:pt x="81" y="661"/>
                    </a:lnTo>
                    <a:lnTo>
                      <a:pt x="102" y="611"/>
                    </a:lnTo>
                    <a:lnTo>
                      <a:pt x="114" y="543"/>
                    </a:lnTo>
                    <a:lnTo>
                      <a:pt x="124" y="477"/>
                    </a:lnTo>
                    <a:lnTo>
                      <a:pt x="134" y="409"/>
                    </a:lnTo>
                    <a:lnTo>
                      <a:pt x="139" y="332"/>
                    </a:lnTo>
                    <a:lnTo>
                      <a:pt x="134" y="272"/>
                    </a:lnTo>
                    <a:lnTo>
                      <a:pt x="143" y="208"/>
                    </a:lnTo>
                    <a:lnTo>
                      <a:pt x="156" y="152"/>
                    </a:lnTo>
                    <a:lnTo>
                      <a:pt x="171" y="102"/>
                    </a:lnTo>
                    <a:lnTo>
                      <a:pt x="186" y="66"/>
                    </a:lnTo>
                    <a:lnTo>
                      <a:pt x="221" y="57"/>
                    </a:lnTo>
                    <a:lnTo>
                      <a:pt x="246" y="46"/>
                    </a:lnTo>
                    <a:lnTo>
                      <a:pt x="270" y="29"/>
                    </a:lnTo>
                    <a:lnTo>
                      <a:pt x="299" y="17"/>
                    </a:lnTo>
                    <a:lnTo>
                      <a:pt x="334" y="9"/>
                    </a:lnTo>
                    <a:lnTo>
                      <a:pt x="381" y="3"/>
                    </a:lnTo>
                    <a:lnTo>
                      <a:pt x="427" y="0"/>
                    </a:lnTo>
                    <a:lnTo>
                      <a:pt x="471" y="3"/>
                    </a:lnTo>
                    <a:lnTo>
                      <a:pt x="516" y="10"/>
                    </a:lnTo>
                    <a:lnTo>
                      <a:pt x="558" y="22"/>
                    </a:lnTo>
                    <a:lnTo>
                      <a:pt x="592" y="39"/>
                    </a:lnTo>
                    <a:lnTo>
                      <a:pt x="629" y="63"/>
                    </a:lnTo>
                    <a:lnTo>
                      <a:pt x="663" y="91"/>
                    </a:lnTo>
                    <a:lnTo>
                      <a:pt x="688" y="121"/>
                    </a:lnTo>
                    <a:lnTo>
                      <a:pt x="713" y="160"/>
                    </a:lnTo>
                    <a:lnTo>
                      <a:pt x="730" y="192"/>
                    </a:lnTo>
                    <a:lnTo>
                      <a:pt x="742" y="221"/>
                    </a:lnTo>
                    <a:lnTo>
                      <a:pt x="753" y="254"/>
                    </a:lnTo>
                    <a:lnTo>
                      <a:pt x="760" y="284"/>
                    </a:lnTo>
                    <a:lnTo>
                      <a:pt x="763" y="315"/>
                    </a:lnTo>
                    <a:lnTo>
                      <a:pt x="756" y="366"/>
                    </a:lnTo>
                    <a:lnTo>
                      <a:pt x="745" y="413"/>
                    </a:lnTo>
                    <a:lnTo>
                      <a:pt x="741" y="456"/>
                    </a:lnTo>
                    <a:lnTo>
                      <a:pt x="732" y="481"/>
                    </a:lnTo>
                    <a:lnTo>
                      <a:pt x="717" y="501"/>
                    </a:lnTo>
                    <a:lnTo>
                      <a:pt x="697" y="525"/>
                    </a:lnTo>
                    <a:lnTo>
                      <a:pt x="680" y="550"/>
                    </a:lnTo>
                    <a:lnTo>
                      <a:pt x="662" y="571"/>
                    </a:lnTo>
                    <a:lnTo>
                      <a:pt x="638" y="599"/>
                    </a:lnTo>
                    <a:lnTo>
                      <a:pt x="609" y="639"/>
                    </a:lnTo>
                    <a:lnTo>
                      <a:pt x="579" y="675"/>
                    </a:lnTo>
                    <a:lnTo>
                      <a:pt x="552" y="707"/>
                    </a:lnTo>
                    <a:lnTo>
                      <a:pt x="532" y="730"/>
                    </a:lnTo>
                    <a:lnTo>
                      <a:pt x="513" y="757"/>
                    </a:lnTo>
                    <a:lnTo>
                      <a:pt x="497" y="781"/>
                    </a:lnTo>
                    <a:lnTo>
                      <a:pt x="488" y="798"/>
                    </a:lnTo>
                    <a:lnTo>
                      <a:pt x="474" y="811"/>
                    </a:lnTo>
                    <a:lnTo>
                      <a:pt x="458" y="823"/>
                    </a:lnTo>
                    <a:lnTo>
                      <a:pt x="433" y="831"/>
                    </a:lnTo>
                    <a:lnTo>
                      <a:pt x="399" y="842"/>
                    </a:lnTo>
                    <a:lnTo>
                      <a:pt x="371" y="854"/>
                    </a:lnTo>
                    <a:lnTo>
                      <a:pt x="344" y="868"/>
                    </a:lnTo>
                    <a:lnTo>
                      <a:pt x="316" y="888"/>
                    </a:lnTo>
                    <a:lnTo>
                      <a:pt x="283" y="913"/>
                    </a:lnTo>
                    <a:lnTo>
                      <a:pt x="260" y="931"/>
                    </a:lnTo>
                    <a:lnTo>
                      <a:pt x="236" y="944"/>
                    </a:lnTo>
                    <a:lnTo>
                      <a:pt x="217" y="954"/>
                    </a:lnTo>
                    <a:lnTo>
                      <a:pt x="194" y="959"/>
                    </a:lnTo>
                    <a:lnTo>
                      <a:pt x="170" y="956"/>
                    </a:lnTo>
                    <a:lnTo>
                      <a:pt x="152" y="950"/>
                    </a:lnTo>
                    <a:lnTo>
                      <a:pt x="134" y="938"/>
                    </a:lnTo>
                    <a:lnTo>
                      <a:pt x="120" y="926"/>
                    </a:lnTo>
                    <a:lnTo>
                      <a:pt x="99" y="905"/>
                    </a:lnTo>
                    <a:lnTo>
                      <a:pt x="78" y="874"/>
                    </a:lnTo>
                    <a:lnTo>
                      <a:pt x="59" y="849"/>
                    </a:lnTo>
                    <a:lnTo>
                      <a:pt x="40" y="826"/>
                    </a:lnTo>
                    <a:lnTo>
                      <a:pt x="28" y="818"/>
                    </a:lnTo>
                    <a:lnTo>
                      <a:pt x="16" y="812"/>
                    </a:lnTo>
                    <a:lnTo>
                      <a:pt x="0" y="808"/>
                    </a:lnTo>
                    <a:lnTo>
                      <a:pt x="6" y="767"/>
                    </a:lnTo>
                  </a:path>
                </a:pathLst>
              </a:custGeom>
              <a:solidFill>
                <a:srgbClr val="FFC080"/>
              </a:solidFill>
              <a:ln w="9525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068" name="Freeform 22"/>
              <p:cNvSpPr>
                <a:spLocks/>
              </p:cNvSpPr>
              <p:nvPr/>
            </p:nvSpPr>
            <p:spPr bwMode="auto">
              <a:xfrm>
                <a:off x="2884" y="1824"/>
                <a:ext cx="765" cy="961"/>
              </a:xfrm>
              <a:custGeom>
                <a:avLst/>
                <a:gdLst>
                  <a:gd name="T0" fmla="*/ 187 w 765"/>
                  <a:gd name="T1" fmla="*/ 65 h 961"/>
                  <a:gd name="T2" fmla="*/ 221 w 765"/>
                  <a:gd name="T3" fmla="*/ 57 h 961"/>
                  <a:gd name="T4" fmla="*/ 245 w 765"/>
                  <a:gd name="T5" fmla="*/ 46 h 961"/>
                  <a:gd name="T6" fmla="*/ 270 w 765"/>
                  <a:gd name="T7" fmla="*/ 29 h 961"/>
                  <a:gd name="T8" fmla="*/ 300 w 765"/>
                  <a:gd name="T9" fmla="*/ 17 h 961"/>
                  <a:gd name="T10" fmla="*/ 335 w 765"/>
                  <a:gd name="T11" fmla="*/ 9 h 961"/>
                  <a:gd name="T12" fmla="*/ 382 w 765"/>
                  <a:gd name="T13" fmla="*/ 3 h 961"/>
                  <a:gd name="T14" fmla="*/ 426 w 765"/>
                  <a:gd name="T15" fmla="*/ 0 h 961"/>
                  <a:gd name="T16" fmla="*/ 472 w 765"/>
                  <a:gd name="T17" fmla="*/ 3 h 961"/>
                  <a:gd name="T18" fmla="*/ 516 w 765"/>
                  <a:gd name="T19" fmla="*/ 10 h 961"/>
                  <a:gd name="T20" fmla="*/ 559 w 765"/>
                  <a:gd name="T21" fmla="*/ 22 h 961"/>
                  <a:gd name="T22" fmla="*/ 593 w 765"/>
                  <a:gd name="T23" fmla="*/ 39 h 961"/>
                  <a:gd name="T24" fmla="*/ 630 w 765"/>
                  <a:gd name="T25" fmla="*/ 63 h 961"/>
                  <a:gd name="T26" fmla="*/ 664 w 765"/>
                  <a:gd name="T27" fmla="*/ 91 h 961"/>
                  <a:gd name="T28" fmla="*/ 689 w 765"/>
                  <a:gd name="T29" fmla="*/ 121 h 961"/>
                  <a:gd name="T30" fmla="*/ 714 w 765"/>
                  <a:gd name="T31" fmla="*/ 160 h 961"/>
                  <a:gd name="T32" fmla="*/ 731 w 765"/>
                  <a:gd name="T33" fmla="*/ 192 h 961"/>
                  <a:gd name="T34" fmla="*/ 743 w 765"/>
                  <a:gd name="T35" fmla="*/ 221 h 961"/>
                  <a:gd name="T36" fmla="*/ 754 w 765"/>
                  <a:gd name="T37" fmla="*/ 254 h 961"/>
                  <a:gd name="T38" fmla="*/ 761 w 765"/>
                  <a:gd name="T39" fmla="*/ 284 h 961"/>
                  <a:gd name="T40" fmla="*/ 764 w 765"/>
                  <a:gd name="T41" fmla="*/ 315 h 961"/>
                  <a:gd name="T42" fmla="*/ 757 w 765"/>
                  <a:gd name="T43" fmla="*/ 368 h 961"/>
                  <a:gd name="T44" fmla="*/ 746 w 765"/>
                  <a:gd name="T45" fmla="*/ 413 h 961"/>
                  <a:gd name="T46" fmla="*/ 742 w 765"/>
                  <a:gd name="T47" fmla="*/ 456 h 961"/>
                  <a:gd name="T48" fmla="*/ 733 w 765"/>
                  <a:gd name="T49" fmla="*/ 481 h 961"/>
                  <a:gd name="T50" fmla="*/ 718 w 765"/>
                  <a:gd name="T51" fmla="*/ 501 h 961"/>
                  <a:gd name="T52" fmla="*/ 698 w 765"/>
                  <a:gd name="T53" fmla="*/ 525 h 961"/>
                  <a:gd name="T54" fmla="*/ 681 w 765"/>
                  <a:gd name="T55" fmla="*/ 551 h 961"/>
                  <a:gd name="T56" fmla="*/ 663 w 765"/>
                  <a:gd name="T57" fmla="*/ 572 h 961"/>
                  <a:gd name="T58" fmla="*/ 639 w 765"/>
                  <a:gd name="T59" fmla="*/ 599 h 961"/>
                  <a:gd name="T60" fmla="*/ 610 w 765"/>
                  <a:gd name="T61" fmla="*/ 639 h 961"/>
                  <a:gd name="T62" fmla="*/ 580 w 765"/>
                  <a:gd name="T63" fmla="*/ 675 h 961"/>
                  <a:gd name="T64" fmla="*/ 552 w 765"/>
                  <a:gd name="T65" fmla="*/ 708 h 961"/>
                  <a:gd name="T66" fmla="*/ 533 w 765"/>
                  <a:gd name="T67" fmla="*/ 731 h 961"/>
                  <a:gd name="T68" fmla="*/ 513 w 765"/>
                  <a:gd name="T69" fmla="*/ 758 h 961"/>
                  <a:gd name="T70" fmla="*/ 497 w 765"/>
                  <a:gd name="T71" fmla="*/ 782 h 961"/>
                  <a:gd name="T72" fmla="*/ 488 w 765"/>
                  <a:gd name="T73" fmla="*/ 799 h 961"/>
                  <a:gd name="T74" fmla="*/ 475 w 765"/>
                  <a:gd name="T75" fmla="*/ 812 h 961"/>
                  <a:gd name="T76" fmla="*/ 458 w 765"/>
                  <a:gd name="T77" fmla="*/ 824 h 961"/>
                  <a:gd name="T78" fmla="*/ 433 w 765"/>
                  <a:gd name="T79" fmla="*/ 832 h 961"/>
                  <a:gd name="T80" fmla="*/ 400 w 765"/>
                  <a:gd name="T81" fmla="*/ 842 h 961"/>
                  <a:gd name="T82" fmla="*/ 371 w 765"/>
                  <a:gd name="T83" fmla="*/ 853 h 961"/>
                  <a:gd name="T84" fmla="*/ 345 w 765"/>
                  <a:gd name="T85" fmla="*/ 869 h 961"/>
                  <a:gd name="T86" fmla="*/ 317 w 765"/>
                  <a:gd name="T87" fmla="*/ 889 h 961"/>
                  <a:gd name="T88" fmla="*/ 285 w 765"/>
                  <a:gd name="T89" fmla="*/ 914 h 961"/>
                  <a:gd name="T90" fmla="*/ 260 w 765"/>
                  <a:gd name="T91" fmla="*/ 932 h 961"/>
                  <a:gd name="T92" fmla="*/ 237 w 765"/>
                  <a:gd name="T93" fmla="*/ 945 h 961"/>
                  <a:gd name="T94" fmla="*/ 217 w 765"/>
                  <a:gd name="T95" fmla="*/ 955 h 961"/>
                  <a:gd name="T96" fmla="*/ 195 w 765"/>
                  <a:gd name="T97" fmla="*/ 960 h 961"/>
                  <a:gd name="T98" fmla="*/ 170 w 765"/>
                  <a:gd name="T99" fmla="*/ 957 h 961"/>
                  <a:gd name="T100" fmla="*/ 152 w 765"/>
                  <a:gd name="T101" fmla="*/ 951 h 961"/>
                  <a:gd name="T102" fmla="*/ 134 w 765"/>
                  <a:gd name="T103" fmla="*/ 939 h 961"/>
                  <a:gd name="T104" fmla="*/ 120 w 765"/>
                  <a:gd name="T105" fmla="*/ 927 h 961"/>
                  <a:gd name="T106" fmla="*/ 100 w 765"/>
                  <a:gd name="T107" fmla="*/ 906 h 961"/>
                  <a:gd name="T108" fmla="*/ 78 w 765"/>
                  <a:gd name="T109" fmla="*/ 875 h 961"/>
                  <a:gd name="T110" fmla="*/ 59 w 765"/>
                  <a:gd name="T111" fmla="*/ 850 h 961"/>
                  <a:gd name="T112" fmla="*/ 40 w 765"/>
                  <a:gd name="T113" fmla="*/ 827 h 961"/>
                  <a:gd name="T114" fmla="*/ 28 w 765"/>
                  <a:gd name="T115" fmla="*/ 819 h 961"/>
                  <a:gd name="T116" fmla="*/ 16 w 765"/>
                  <a:gd name="T117" fmla="*/ 813 h 961"/>
                  <a:gd name="T118" fmla="*/ 0 w 765"/>
                  <a:gd name="T119" fmla="*/ 809 h 961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w 765"/>
                  <a:gd name="T181" fmla="*/ 0 h 961"/>
                  <a:gd name="T182" fmla="*/ 765 w 765"/>
                  <a:gd name="T183" fmla="*/ 961 h 961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T180" t="T181" r="T182" b="T183"/>
                <a:pathLst>
                  <a:path w="765" h="961">
                    <a:moveTo>
                      <a:pt x="187" y="65"/>
                    </a:moveTo>
                    <a:lnTo>
                      <a:pt x="221" y="57"/>
                    </a:lnTo>
                    <a:lnTo>
                      <a:pt x="245" y="46"/>
                    </a:lnTo>
                    <a:lnTo>
                      <a:pt x="270" y="29"/>
                    </a:lnTo>
                    <a:lnTo>
                      <a:pt x="300" y="17"/>
                    </a:lnTo>
                    <a:lnTo>
                      <a:pt x="335" y="9"/>
                    </a:lnTo>
                    <a:lnTo>
                      <a:pt x="382" y="3"/>
                    </a:lnTo>
                    <a:lnTo>
                      <a:pt x="426" y="0"/>
                    </a:lnTo>
                    <a:lnTo>
                      <a:pt x="472" y="3"/>
                    </a:lnTo>
                    <a:lnTo>
                      <a:pt x="516" y="10"/>
                    </a:lnTo>
                    <a:lnTo>
                      <a:pt x="559" y="22"/>
                    </a:lnTo>
                    <a:lnTo>
                      <a:pt x="593" y="39"/>
                    </a:lnTo>
                    <a:lnTo>
                      <a:pt x="630" y="63"/>
                    </a:lnTo>
                    <a:lnTo>
                      <a:pt x="664" y="91"/>
                    </a:lnTo>
                    <a:lnTo>
                      <a:pt x="689" y="121"/>
                    </a:lnTo>
                    <a:lnTo>
                      <a:pt x="714" y="160"/>
                    </a:lnTo>
                    <a:lnTo>
                      <a:pt x="731" y="192"/>
                    </a:lnTo>
                    <a:lnTo>
                      <a:pt x="743" y="221"/>
                    </a:lnTo>
                    <a:lnTo>
                      <a:pt x="754" y="254"/>
                    </a:lnTo>
                    <a:lnTo>
                      <a:pt x="761" y="284"/>
                    </a:lnTo>
                    <a:lnTo>
                      <a:pt x="764" y="315"/>
                    </a:lnTo>
                    <a:lnTo>
                      <a:pt x="757" y="368"/>
                    </a:lnTo>
                    <a:lnTo>
                      <a:pt x="746" y="413"/>
                    </a:lnTo>
                    <a:lnTo>
                      <a:pt x="742" y="456"/>
                    </a:lnTo>
                    <a:lnTo>
                      <a:pt x="733" y="481"/>
                    </a:lnTo>
                    <a:lnTo>
                      <a:pt x="718" y="501"/>
                    </a:lnTo>
                    <a:lnTo>
                      <a:pt x="698" y="525"/>
                    </a:lnTo>
                    <a:lnTo>
                      <a:pt x="681" y="551"/>
                    </a:lnTo>
                    <a:lnTo>
                      <a:pt x="663" y="572"/>
                    </a:lnTo>
                    <a:lnTo>
                      <a:pt x="639" y="599"/>
                    </a:lnTo>
                    <a:lnTo>
                      <a:pt x="610" y="639"/>
                    </a:lnTo>
                    <a:lnTo>
                      <a:pt x="580" y="675"/>
                    </a:lnTo>
                    <a:lnTo>
                      <a:pt x="552" y="708"/>
                    </a:lnTo>
                    <a:lnTo>
                      <a:pt x="533" y="731"/>
                    </a:lnTo>
                    <a:lnTo>
                      <a:pt x="513" y="758"/>
                    </a:lnTo>
                    <a:lnTo>
                      <a:pt x="497" y="782"/>
                    </a:lnTo>
                    <a:lnTo>
                      <a:pt x="488" y="799"/>
                    </a:lnTo>
                    <a:lnTo>
                      <a:pt x="475" y="812"/>
                    </a:lnTo>
                    <a:lnTo>
                      <a:pt x="458" y="824"/>
                    </a:lnTo>
                    <a:lnTo>
                      <a:pt x="433" y="832"/>
                    </a:lnTo>
                    <a:lnTo>
                      <a:pt x="400" y="842"/>
                    </a:lnTo>
                    <a:lnTo>
                      <a:pt x="371" y="853"/>
                    </a:lnTo>
                    <a:lnTo>
                      <a:pt x="345" y="869"/>
                    </a:lnTo>
                    <a:lnTo>
                      <a:pt x="317" y="889"/>
                    </a:lnTo>
                    <a:lnTo>
                      <a:pt x="285" y="914"/>
                    </a:lnTo>
                    <a:lnTo>
                      <a:pt x="260" y="932"/>
                    </a:lnTo>
                    <a:lnTo>
                      <a:pt x="237" y="945"/>
                    </a:lnTo>
                    <a:lnTo>
                      <a:pt x="217" y="955"/>
                    </a:lnTo>
                    <a:lnTo>
                      <a:pt x="195" y="960"/>
                    </a:lnTo>
                    <a:lnTo>
                      <a:pt x="170" y="957"/>
                    </a:lnTo>
                    <a:lnTo>
                      <a:pt x="152" y="951"/>
                    </a:lnTo>
                    <a:lnTo>
                      <a:pt x="134" y="939"/>
                    </a:lnTo>
                    <a:lnTo>
                      <a:pt x="120" y="927"/>
                    </a:lnTo>
                    <a:lnTo>
                      <a:pt x="100" y="906"/>
                    </a:lnTo>
                    <a:lnTo>
                      <a:pt x="78" y="875"/>
                    </a:lnTo>
                    <a:lnTo>
                      <a:pt x="59" y="850"/>
                    </a:lnTo>
                    <a:lnTo>
                      <a:pt x="40" y="827"/>
                    </a:lnTo>
                    <a:lnTo>
                      <a:pt x="28" y="819"/>
                    </a:lnTo>
                    <a:lnTo>
                      <a:pt x="16" y="813"/>
                    </a:lnTo>
                    <a:lnTo>
                      <a:pt x="0" y="809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8" name="Group 23"/>
            <p:cNvGrpSpPr>
              <a:grpSpLocks/>
            </p:cNvGrpSpPr>
            <p:nvPr/>
          </p:nvGrpSpPr>
          <p:grpSpPr bwMode="auto">
            <a:xfrm>
              <a:off x="2957" y="1925"/>
              <a:ext cx="525" cy="599"/>
              <a:chOff x="2957" y="1925"/>
              <a:chExt cx="525" cy="599"/>
            </a:xfrm>
          </p:grpSpPr>
          <p:grpSp>
            <p:nvGrpSpPr>
              <p:cNvPr id="9" name="Group 24"/>
              <p:cNvGrpSpPr>
                <a:grpSpLocks/>
              </p:cNvGrpSpPr>
              <p:nvPr/>
            </p:nvGrpSpPr>
            <p:grpSpPr bwMode="auto">
              <a:xfrm>
                <a:off x="2958" y="1925"/>
                <a:ext cx="524" cy="598"/>
                <a:chOff x="2958" y="1925"/>
                <a:chExt cx="524" cy="598"/>
              </a:xfrm>
            </p:grpSpPr>
            <p:sp>
              <p:nvSpPr>
                <p:cNvPr id="2063" name="Freeform 25"/>
                <p:cNvSpPr>
                  <a:spLocks/>
                </p:cNvSpPr>
                <p:nvPr/>
              </p:nvSpPr>
              <p:spPr bwMode="auto">
                <a:xfrm>
                  <a:off x="3079" y="1925"/>
                  <a:ext cx="208" cy="132"/>
                </a:xfrm>
                <a:custGeom>
                  <a:avLst/>
                  <a:gdLst>
                    <a:gd name="T0" fmla="*/ 15 w 208"/>
                    <a:gd name="T1" fmla="*/ 131 h 132"/>
                    <a:gd name="T2" fmla="*/ 22 w 208"/>
                    <a:gd name="T3" fmla="*/ 105 h 132"/>
                    <a:gd name="T4" fmla="*/ 32 w 208"/>
                    <a:gd name="T5" fmla="*/ 90 h 132"/>
                    <a:gd name="T6" fmla="*/ 43 w 208"/>
                    <a:gd name="T7" fmla="*/ 78 h 132"/>
                    <a:gd name="T8" fmla="*/ 61 w 208"/>
                    <a:gd name="T9" fmla="*/ 70 h 132"/>
                    <a:gd name="T10" fmla="*/ 87 w 208"/>
                    <a:gd name="T11" fmla="*/ 67 h 132"/>
                    <a:gd name="T12" fmla="*/ 115 w 208"/>
                    <a:gd name="T13" fmla="*/ 64 h 132"/>
                    <a:gd name="T14" fmla="*/ 158 w 208"/>
                    <a:gd name="T15" fmla="*/ 57 h 132"/>
                    <a:gd name="T16" fmla="*/ 183 w 208"/>
                    <a:gd name="T17" fmla="*/ 51 h 132"/>
                    <a:gd name="T18" fmla="*/ 207 w 208"/>
                    <a:gd name="T19" fmla="*/ 44 h 132"/>
                    <a:gd name="T20" fmla="*/ 164 w 208"/>
                    <a:gd name="T21" fmla="*/ 33 h 132"/>
                    <a:gd name="T22" fmla="*/ 135 w 208"/>
                    <a:gd name="T23" fmla="*/ 24 h 132"/>
                    <a:gd name="T24" fmla="*/ 99 w 208"/>
                    <a:gd name="T25" fmla="*/ 7 h 132"/>
                    <a:gd name="T26" fmla="*/ 69 w 208"/>
                    <a:gd name="T27" fmla="*/ 0 h 132"/>
                    <a:gd name="T28" fmla="*/ 31 w 208"/>
                    <a:gd name="T29" fmla="*/ 6 h 132"/>
                    <a:gd name="T30" fmla="*/ 11 w 208"/>
                    <a:gd name="T31" fmla="*/ 15 h 132"/>
                    <a:gd name="T32" fmla="*/ 3 w 208"/>
                    <a:gd name="T33" fmla="*/ 31 h 132"/>
                    <a:gd name="T34" fmla="*/ 0 w 208"/>
                    <a:gd name="T35" fmla="*/ 52 h 132"/>
                    <a:gd name="T36" fmla="*/ 6 w 208"/>
                    <a:gd name="T37" fmla="*/ 80 h 132"/>
                    <a:gd name="T38" fmla="*/ 10 w 208"/>
                    <a:gd name="T39" fmla="*/ 106 h 132"/>
                    <a:gd name="T40" fmla="*/ 15 w 208"/>
                    <a:gd name="T41" fmla="*/ 131 h 132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208"/>
                    <a:gd name="T64" fmla="*/ 0 h 132"/>
                    <a:gd name="T65" fmla="*/ 208 w 208"/>
                    <a:gd name="T66" fmla="*/ 132 h 132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208" h="132">
                      <a:moveTo>
                        <a:pt x="15" y="131"/>
                      </a:moveTo>
                      <a:lnTo>
                        <a:pt x="22" y="105"/>
                      </a:lnTo>
                      <a:lnTo>
                        <a:pt x="32" y="90"/>
                      </a:lnTo>
                      <a:lnTo>
                        <a:pt x="43" y="78"/>
                      </a:lnTo>
                      <a:lnTo>
                        <a:pt x="61" y="70"/>
                      </a:lnTo>
                      <a:lnTo>
                        <a:pt x="87" y="67"/>
                      </a:lnTo>
                      <a:lnTo>
                        <a:pt x="115" y="64"/>
                      </a:lnTo>
                      <a:lnTo>
                        <a:pt x="158" y="57"/>
                      </a:lnTo>
                      <a:lnTo>
                        <a:pt x="183" y="51"/>
                      </a:lnTo>
                      <a:lnTo>
                        <a:pt x="207" y="44"/>
                      </a:lnTo>
                      <a:lnTo>
                        <a:pt x="164" y="33"/>
                      </a:lnTo>
                      <a:lnTo>
                        <a:pt x="135" y="24"/>
                      </a:lnTo>
                      <a:lnTo>
                        <a:pt x="99" y="7"/>
                      </a:lnTo>
                      <a:lnTo>
                        <a:pt x="69" y="0"/>
                      </a:lnTo>
                      <a:lnTo>
                        <a:pt x="31" y="6"/>
                      </a:lnTo>
                      <a:lnTo>
                        <a:pt x="11" y="15"/>
                      </a:lnTo>
                      <a:lnTo>
                        <a:pt x="3" y="31"/>
                      </a:lnTo>
                      <a:lnTo>
                        <a:pt x="0" y="52"/>
                      </a:lnTo>
                      <a:lnTo>
                        <a:pt x="6" y="80"/>
                      </a:lnTo>
                      <a:lnTo>
                        <a:pt x="10" y="106"/>
                      </a:lnTo>
                      <a:lnTo>
                        <a:pt x="15" y="131"/>
                      </a:lnTo>
                    </a:path>
                  </a:pathLst>
                </a:custGeom>
                <a:solidFill>
                  <a:srgbClr val="FF8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2064" name="Freeform 26"/>
                <p:cNvSpPr>
                  <a:spLocks/>
                </p:cNvSpPr>
                <p:nvPr/>
              </p:nvSpPr>
              <p:spPr bwMode="auto">
                <a:xfrm>
                  <a:off x="3324" y="1980"/>
                  <a:ext cx="158" cy="285"/>
                </a:xfrm>
                <a:custGeom>
                  <a:avLst/>
                  <a:gdLst>
                    <a:gd name="T0" fmla="*/ 135 w 158"/>
                    <a:gd name="T1" fmla="*/ 284 h 285"/>
                    <a:gd name="T2" fmla="*/ 146 w 158"/>
                    <a:gd name="T3" fmla="*/ 245 h 285"/>
                    <a:gd name="T4" fmla="*/ 153 w 158"/>
                    <a:gd name="T5" fmla="*/ 217 h 285"/>
                    <a:gd name="T6" fmla="*/ 157 w 158"/>
                    <a:gd name="T7" fmla="*/ 179 h 285"/>
                    <a:gd name="T8" fmla="*/ 155 w 158"/>
                    <a:gd name="T9" fmla="*/ 147 h 285"/>
                    <a:gd name="T10" fmla="*/ 150 w 158"/>
                    <a:gd name="T11" fmla="*/ 110 h 285"/>
                    <a:gd name="T12" fmla="*/ 142 w 158"/>
                    <a:gd name="T13" fmla="*/ 83 h 285"/>
                    <a:gd name="T14" fmla="*/ 134 w 158"/>
                    <a:gd name="T15" fmla="*/ 61 h 285"/>
                    <a:gd name="T16" fmla="*/ 113 w 158"/>
                    <a:gd name="T17" fmla="*/ 40 h 285"/>
                    <a:gd name="T18" fmla="*/ 90 w 158"/>
                    <a:gd name="T19" fmla="*/ 23 h 285"/>
                    <a:gd name="T20" fmla="*/ 64 w 158"/>
                    <a:gd name="T21" fmla="*/ 11 h 285"/>
                    <a:gd name="T22" fmla="*/ 31 w 158"/>
                    <a:gd name="T23" fmla="*/ 4 h 285"/>
                    <a:gd name="T24" fmla="*/ 0 w 158"/>
                    <a:gd name="T25" fmla="*/ 0 h 285"/>
                    <a:gd name="T26" fmla="*/ 24 w 158"/>
                    <a:gd name="T27" fmla="*/ 10 h 285"/>
                    <a:gd name="T28" fmla="*/ 43 w 158"/>
                    <a:gd name="T29" fmla="*/ 20 h 285"/>
                    <a:gd name="T30" fmla="*/ 55 w 158"/>
                    <a:gd name="T31" fmla="*/ 29 h 285"/>
                    <a:gd name="T32" fmla="*/ 70 w 158"/>
                    <a:gd name="T33" fmla="*/ 42 h 285"/>
                    <a:gd name="T34" fmla="*/ 81 w 158"/>
                    <a:gd name="T35" fmla="*/ 54 h 285"/>
                    <a:gd name="T36" fmla="*/ 92 w 158"/>
                    <a:gd name="T37" fmla="*/ 71 h 285"/>
                    <a:gd name="T38" fmla="*/ 105 w 158"/>
                    <a:gd name="T39" fmla="*/ 90 h 285"/>
                    <a:gd name="T40" fmla="*/ 115 w 158"/>
                    <a:gd name="T41" fmla="*/ 111 h 285"/>
                    <a:gd name="T42" fmla="*/ 124 w 158"/>
                    <a:gd name="T43" fmla="*/ 135 h 285"/>
                    <a:gd name="T44" fmla="*/ 131 w 158"/>
                    <a:gd name="T45" fmla="*/ 156 h 285"/>
                    <a:gd name="T46" fmla="*/ 136 w 158"/>
                    <a:gd name="T47" fmla="*/ 188 h 285"/>
                    <a:gd name="T48" fmla="*/ 139 w 158"/>
                    <a:gd name="T49" fmla="*/ 217 h 285"/>
                    <a:gd name="T50" fmla="*/ 135 w 158"/>
                    <a:gd name="T51" fmla="*/ 282 h 285"/>
                    <a:gd name="T52" fmla="*/ 135 w 158"/>
                    <a:gd name="T53" fmla="*/ 284 h 285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w 158"/>
                    <a:gd name="T82" fmla="*/ 0 h 285"/>
                    <a:gd name="T83" fmla="*/ 158 w 158"/>
                    <a:gd name="T84" fmla="*/ 285 h 285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T81" t="T82" r="T83" b="T84"/>
                  <a:pathLst>
                    <a:path w="158" h="285">
                      <a:moveTo>
                        <a:pt x="135" y="284"/>
                      </a:moveTo>
                      <a:lnTo>
                        <a:pt x="146" y="245"/>
                      </a:lnTo>
                      <a:lnTo>
                        <a:pt x="153" y="217"/>
                      </a:lnTo>
                      <a:lnTo>
                        <a:pt x="157" y="179"/>
                      </a:lnTo>
                      <a:lnTo>
                        <a:pt x="155" y="147"/>
                      </a:lnTo>
                      <a:lnTo>
                        <a:pt x="150" y="110"/>
                      </a:lnTo>
                      <a:lnTo>
                        <a:pt x="142" y="83"/>
                      </a:lnTo>
                      <a:lnTo>
                        <a:pt x="134" y="61"/>
                      </a:lnTo>
                      <a:lnTo>
                        <a:pt x="113" y="40"/>
                      </a:lnTo>
                      <a:lnTo>
                        <a:pt x="90" y="23"/>
                      </a:lnTo>
                      <a:lnTo>
                        <a:pt x="64" y="11"/>
                      </a:lnTo>
                      <a:lnTo>
                        <a:pt x="31" y="4"/>
                      </a:lnTo>
                      <a:lnTo>
                        <a:pt x="0" y="0"/>
                      </a:lnTo>
                      <a:lnTo>
                        <a:pt x="24" y="10"/>
                      </a:lnTo>
                      <a:lnTo>
                        <a:pt x="43" y="20"/>
                      </a:lnTo>
                      <a:lnTo>
                        <a:pt x="55" y="29"/>
                      </a:lnTo>
                      <a:lnTo>
                        <a:pt x="70" y="42"/>
                      </a:lnTo>
                      <a:lnTo>
                        <a:pt x="81" y="54"/>
                      </a:lnTo>
                      <a:lnTo>
                        <a:pt x="92" y="71"/>
                      </a:lnTo>
                      <a:lnTo>
                        <a:pt x="105" y="90"/>
                      </a:lnTo>
                      <a:lnTo>
                        <a:pt x="115" y="111"/>
                      </a:lnTo>
                      <a:lnTo>
                        <a:pt x="124" y="135"/>
                      </a:lnTo>
                      <a:lnTo>
                        <a:pt x="131" y="156"/>
                      </a:lnTo>
                      <a:lnTo>
                        <a:pt x="136" y="188"/>
                      </a:lnTo>
                      <a:lnTo>
                        <a:pt x="139" y="217"/>
                      </a:lnTo>
                      <a:lnTo>
                        <a:pt x="135" y="282"/>
                      </a:lnTo>
                      <a:lnTo>
                        <a:pt x="135" y="284"/>
                      </a:lnTo>
                    </a:path>
                  </a:pathLst>
                </a:custGeom>
                <a:solidFill>
                  <a:srgbClr val="FF8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2065" name="Freeform 27"/>
                <p:cNvSpPr>
                  <a:spLocks/>
                </p:cNvSpPr>
                <p:nvPr/>
              </p:nvSpPr>
              <p:spPr bwMode="auto">
                <a:xfrm>
                  <a:off x="2958" y="2203"/>
                  <a:ext cx="119" cy="320"/>
                </a:xfrm>
                <a:custGeom>
                  <a:avLst/>
                  <a:gdLst>
                    <a:gd name="T0" fmla="*/ 23 w 119"/>
                    <a:gd name="T1" fmla="*/ 1 h 320"/>
                    <a:gd name="T2" fmla="*/ 12 w 119"/>
                    <a:gd name="T3" fmla="*/ 16 h 320"/>
                    <a:gd name="T4" fmla="*/ 7 w 119"/>
                    <a:gd name="T5" fmla="*/ 38 h 320"/>
                    <a:gd name="T6" fmla="*/ 10 w 119"/>
                    <a:gd name="T7" fmla="*/ 60 h 320"/>
                    <a:gd name="T8" fmla="*/ 18 w 119"/>
                    <a:gd name="T9" fmla="*/ 85 h 320"/>
                    <a:gd name="T10" fmla="*/ 30 w 119"/>
                    <a:gd name="T11" fmla="*/ 103 h 320"/>
                    <a:gd name="T12" fmla="*/ 53 w 119"/>
                    <a:gd name="T13" fmla="*/ 121 h 320"/>
                    <a:gd name="T14" fmla="*/ 68 w 119"/>
                    <a:gd name="T15" fmla="*/ 140 h 320"/>
                    <a:gd name="T16" fmla="*/ 74 w 119"/>
                    <a:gd name="T17" fmla="*/ 158 h 320"/>
                    <a:gd name="T18" fmla="*/ 69 w 119"/>
                    <a:gd name="T19" fmla="*/ 180 h 320"/>
                    <a:gd name="T20" fmla="*/ 57 w 119"/>
                    <a:gd name="T21" fmla="*/ 195 h 320"/>
                    <a:gd name="T22" fmla="*/ 38 w 119"/>
                    <a:gd name="T23" fmla="*/ 207 h 320"/>
                    <a:gd name="T24" fmla="*/ 18 w 119"/>
                    <a:gd name="T25" fmla="*/ 222 h 320"/>
                    <a:gd name="T26" fmla="*/ 6 w 119"/>
                    <a:gd name="T27" fmla="*/ 241 h 320"/>
                    <a:gd name="T28" fmla="*/ 0 w 119"/>
                    <a:gd name="T29" fmla="*/ 269 h 320"/>
                    <a:gd name="T30" fmla="*/ 6 w 119"/>
                    <a:gd name="T31" fmla="*/ 292 h 320"/>
                    <a:gd name="T32" fmla="*/ 16 w 119"/>
                    <a:gd name="T33" fmla="*/ 308 h 320"/>
                    <a:gd name="T34" fmla="*/ 35 w 119"/>
                    <a:gd name="T35" fmla="*/ 317 h 320"/>
                    <a:gd name="T36" fmla="*/ 58 w 119"/>
                    <a:gd name="T37" fmla="*/ 319 h 320"/>
                    <a:gd name="T38" fmla="*/ 79 w 119"/>
                    <a:gd name="T39" fmla="*/ 313 h 320"/>
                    <a:gd name="T40" fmla="*/ 101 w 119"/>
                    <a:gd name="T41" fmla="*/ 299 h 320"/>
                    <a:gd name="T42" fmla="*/ 118 w 119"/>
                    <a:gd name="T43" fmla="*/ 288 h 320"/>
                    <a:gd name="T44" fmla="*/ 106 w 119"/>
                    <a:gd name="T45" fmla="*/ 286 h 320"/>
                    <a:gd name="T46" fmla="*/ 94 w 119"/>
                    <a:gd name="T47" fmla="*/ 286 h 320"/>
                    <a:gd name="T48" fmla="*/ 80 w 119"/>
                    <a:gd name="T49" fmla="*/ 284 h 320"/>
                    <a:gd name="T50" fmla="*/ 69 w 119"/>
                    <a:gd name="T51" fmla="*/ 279 h 320"/>
                    <a:gd name="T52" fmla="*/ 59 w 119"/>
                    <a:gd name="T53" fmla="*/ 272 h 320"/>
                    <a:gd name="T54" fmla="*/ 51 w 119"/>
                    <a:gd name="T55" fmla="*/ 263 h 320"/>
                    <a:gd name="T56" fmla="*/ 47 w 119"/>
                    <a:gd name="T57" fmla="*/ 252 h 320"/>
                    <a:gd name="T58" fmla="*/ 45 w 119"/>
                    <a:gd name="T59" fmla="*/ 240 h 320"/>
                    <a:gd name="T60" fmla="*/ 47 w 119"/>
                    <a:gd name="T61" fmla="*/ 227 h 320"/>
                    <a:gd name="T62" fmla="*/ 49 w 119"/>
                    <a:gd name="T63" fmla="*/ 216 h 320"/>
                    <a:gd name="T64" fmla="*/ 53 w 119"/>
                    <a:gd name="T65" fmla="*/ 209 h 320"/>
                    <a:gd name="T66" fmla="*/ 59 w 119"/>
                    <a:gd name="T67" fmla="*/ 203 h 320"/>
                    <a:gd name="T68" fmla="*/ 69 w 119"/>
                    <a:gd name="T69" fmla="*/ 196 h 320"/>
                    <a:gd name="T70" fmla="*/ 83 w 119"/>
                    <a:gd name="T71" fmla="*/ 185 h 320"/>
                    <a:gd name="T72" fmla="*/ 90 w 119"/>
                    <a:gd name="T73" fmla="*/ 177 h 320"/>
                    <a:gd name="T74" fmla="*/ 97 w 119"/>
                    <a:gd name="T75" fmla="*/ 166 h 320"/>
                    <a:gd name="T76" fmla="*/ 101 w 119"/>
                    <a:gd name="T77" fmla="*/ 154 h 320"/>
                    <a:gd name="T78" fmla="*/ 102 w 119"/>
                    <a:gd name="T79" fmla="*/ 141 h 320"/>
                    <a:gd name="T80" fmla="*/ 102 w 119"/>
                    <a:gd name="T81" fmla="*/ 127 h 320"/>
                    <a:gd name="T82" fmla="*/ 100 w 119"/>
                    <a:gd name="T83" fmla="*/ 114 h 320"/>
                    <a:gd name="T84" fmla="*/ 95 w 119"/>
                    <a:gd name="T85" fmla="*/ 104 h 320"/>
                    <a:gd name="T86" fmla="*/ 87 w 119"/>
                    <a:gd name="T87" fmla="*/ 94 h 320"/>
                    <a:gd name="T88" fmla="*/ 80 w 119"/>
                    <a:gd name="T89" fmla="*/ 85 h 320"/>
                    <a:gd name="T90" fmla="*/ 68 w 119"/>
                    <a:gd name="T91" fmla="*/ 79 h 320"/>
                    <a:gd name="T92" fmla="*/ 51 w 119"/>
                    <a:gd name="T93" fmla="*/ 74 h 320"/>
                    <a:gd name="T94" fmla="*/ 41 w 119"/>
                    <a:gd name="T95" fmla="*/ 70 h 320"/>
                    <a:gd name="T96" fmla="*/ 30 w 119"/>
                    <a:gd name="T97" fmla="*/ 63 h 320"/>
                    <a:gd name="T98" fmla="*/ 22 w 119"/>
                    <a:gd name="T99" fmla="*/ 51 h 320"/>
                    <a:gd name="T100" fmla="*/ 19 w 119"/>
                    <a:gd name="T101" fmla="*/ 40 h 320"/>
                    <a:gd name="T102" fmla="*/ 18 w 119"/>
                    <a:gd name="T103" fmla="*/ 24 h 320"/>
                    <a:gd name="T104" fmla="*/ 23 w 119"/>
                    <a:gd name="T105" fmla="*/ 0 h 320"/>
                    <a:gd name="T106" fmla="*/ 23 w 119"/>
                    <a:gd name="T107" fmla="*/ 1 h 320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w 119"/>
                    <a:gd name="T163" fmla="*/ 0 h 320"/>
                    <a:gd name="T164" fmla="*/ 119 w 119"/>
                    <a:gd name="T165" fmla="*/ 320 h 320"/>
                  </a:gdLst>
                  <a:ahLst/>
                  <a:cxnLst>
                    <a:cxn ang="T108">
                      <a:pos x="T0" y="T1"/>
                    </a:cxn>
                    <a:cxn ang="T109">
                      <a:pos x="T2" y="T3"/>
                    </a:cxn>
                    <a:cxn ang="T110">
                      <a:pos x="T4" y="T5"/>
                    </a:cxn>
                    <a:cxn ang="T111">
                      <a:pos x="T6" y="T7"/>
                    </a:cxn>
                    <a:cxn ang="T112">
                      <a:pos x="T8" y="T9"/>
                    </a:cxn>
                    <a:cxn ang="T113">
                      <a:pos x="T10" y="T11"/>
                    </a:cxn>
                    <a:cxn ang="T114">
                      <a:pos x="T12" y="T13"/>
                    </a:cxn>
                    <a:cxn ang="T115">
                      <a:pos x="T14" y="T15"/>
                    </a:cxn>
                    <a:cxn ang="T116">
                      <a:pos x="T16" y="T17"/>
                    </a:cxn>
                    <a:cxn ang="T117">
                      <a:pos x="T18" y="T19"/>
                    </a:cxn>
                    <a:cxn ang="T118">
                      <a:pos x="T20" y="T21"/>
                    </a:cxn>
                    <a:cxn ang="T119">
                      <a:pos x="T22" y="T23"/>
                    </a:cxn>
                    <a:cxn ang="T120">
                      <a:pos x="T24" y="T25"/>
                    </a:cxn>
                    <a:cxn ang="T121">
                      <a:pos x="T26" y="T27"/>
                    </a:cxn>
                    <a:cxn ang="T122">
                      <a:pos x="T28" y="T29"/>
                    </a:cxn>
                    <a:cxn ang="T123">
                      <a:pos x="T30" y="T31"/>
                    </a:cxn>
                    <a:cxn ang="T124">
                      <a:pos x="T32" y="T33"/>
                    </a:cxn>
                    <a:cxn ang="T125">
                      <a:pos x="T34" y="T35"/>
                    </a:cxn>
                    <a:cxn ang="T126">
                      <a:pos x="T36" y="T37"/>
                    </a:cxn>
                    <a:cxn ang="T127">
                      <a:pos x="T38" y="T39"/>
                    </a:cxn>
                    <a:cxn ang="T128">
                      <a:pos x="T40" y="T41"/>
                    </a:cxn>
                    <a:cxn ang="T129">
                      <a:pos x="T42" y="T43"/>
                    </a:cxn>
                    <a:cxn ang="T130">
                      <a:pos x="T44" y="T45"/>
                    </a:cxn>
                    <a:cxn ang="T131">
                      <a:pos x="T46" y="T47"/>
                    </a:cxn>
                    <a:cxn ang="T132">
                      <a:pos x="T48" y="T49"/>
                    </a:cxn>
                    <a:cxn ang="T133">
                      <a:pos x="T50" y="T51"/>
                    </a:cxn>
                    <a:cxn ang="T134">
                      <a:pos x="T52" y="T53"/>
                    </a:cxn>
                    <a:cxn ang="T135">
                      <a:pos x="T54" y="T55"/>
                    </a:cxn>
                    <a:cxn ang="T136">
                      <a:pos x="T56" y="T57"/>
                    </a:cxn>
                    <a:cxn ang="T137">
                      <a:pos x="T58" y="T59"/>
                    </a:cxn>
                    <a:cxn ang="T138">
                      <a:pos x="T60" y="T61"/>
                    </a:cxn>
                    <a:cxn ang="T139">
                      <a:pos x="T62" y="T63"/>
                    </a:cxn>
                    <a:cxn ang="T140">
                      <a:pos x="T64" y="T65"/>
                    </a:cxn>
                    <a:cxn ang="T141">
                      <a:pos x="T66" y="T67"/>
                    </a:cxn>
                    <a:cxn ang="T142">
                      <a:pos x="T68" y="T69"/>
                    </a:cxn>
                    <a:cxn ang="T143">
                      <a:pos x="T70" y="T71"/>
                    </a:cxn>
                    <a:cxn ang="T144">
                      <a:pos x="T72" y="T73"/>
                    </a:cxn>
                    <a:cxn ang="T145">
                      <a:pos x="T74" y="T75"/>
                    </a:cxn>
                    <a:cxn ang="T146">
                      <a:pos x="T76" y="T77"/>
                    </a:cxn>
                    <a:cxn ang="T147">
                      <a:pos x="T78" y="T79"/>
                    </a:cxn>
                    <a:cxn ang="T148">
                      <a:pos x="T80" y="T81"/>
                    </a:cxn>
                    <a:cxn ang="T149">
                      <a:pos x="T82" y="T83"/>
                    </a:cxn>
                    <a:cxn ang="T150">
                      <a:pos x="T84" y="T85"/>
                    </a:cxn>
                    <a:cxn ang="T151">
                      <a:pos x="T86" y="T87"/>
                    </a:cxn>
                    <a:cxn ang="T152">
                      <a:pos x="T88" y="T89"/>
                    </a:cxn>
                    <a:cxn ang="T153">
                      <a:pos x="T90" y="T91"/>
                    </a:cxn>
                    <a:cxn ang="T154">
                      <a:pos x="T92" y="T93"/>
                    </a:cxn>
                    <a:cxn ang="T155">
                      <a:pos x="T94" y="T95"/>
                    </a:cxn>
                    <a:cxn ang="T156">
                      <a:pos x="T96" y="T97"/>
                    </a:cxn>
                    <a:cxn ang="T157">
                      <a:pos x="T98" y="T99"/>
                    </a:cxn>
                    <a:cxn ang="T158">
                      <a:pos x="T100" y="T101"/>
                    </a:cxn>
                    <a:cxn ang="T159">
                      <a:pos x="T102" y="T103"/>
                    </a:cxn>
                    <a:cxn ang="T160">
                      <a:pos x="T104" y="T105"/>
                    </a:cxn>
                    <a:cxn ang="T161">
                      <a:pos x="T106" y="T107"/>
                    </a:cxn>
                  </a:cxnLst>
                  <a:rect l="T162" t="T163" r="T164" b="T165"/>
                  <a:pathLst>
                    <a:path w="119" h="320">
                      <a:moveTo>
                        <a:pt x="23" y="1"/>
                      </a:moveTo>
                      <a:lnTo>
                        <a:pt x="12" y="16"/>
                      </a:lnTo>
                      <a:lnTo>
                        <a:pt x="7" y="38"/>
                      </a:lnTo>
                      <a:lnTo>
                        <a:pt x="10" y="60"/>
                      </a:lnTo>
                      <a:lnTo>
                        <a:pt x="18" y="85"/>
                      </a:lnTo>
                      <a:lnTo>
                        <a:pt x="30" y="103"/>
                      </a:lnTo>
                      <a:lnTo>
                        <a:pt x="53" y="121"/>
                      </a:lnTo>
                      <a:lnTo>
                        <a:pt x="68" y="140"/>
                      </a:lnTo>
                      <a:lnTo>
                        <a:pt x="74" y="158"/>
                      </a:lnTo>
                      <a:lnTo>
                        <a:pt x="69" y="180"/>
                      </a:lnTo>
                      <a:lnTo>
                        <a:pt x="57" y="195"/>
                      </a:lnTo>
                      <a:lnTo>
                        <a:pt x="38" y="207"/>
                      </a:lnTo>
                      <a:lnTo>
                        <a:pt x="18" y="222"/>
                      </a:lnTo>
                      <a:lnTo>
                        <a:pt x="6" y="241"/>
                      </a:lnTo>
                      <a:lnTo>
                        <a:pt x="0" y="269"/>
                      </a:lnTo>
                      <a:lnTo>
                        <a:pt x="6" y="292"/>
                      </a:lnTo>
                      <a:lnTo>
                        <a:pt x="16" y="308"/>
                      </a:lnTo>
                      <a:lnTo>
                        <a:pt x="35" y="317"/>
                      </a:lnTo>
                      <a:lnTo>
                        <a:pt x="58" y="319"/>
                      </a:lnTo>
                      <a:lnTo>
                        <a:pt x="79" y="313"/>
                      </a:lnTo>
                      <a:lnTo>
                        <a:pt x="101" y="299"/>
                      </a:lnTo>
                      <a:lnTo>
                        <a:pt x="118" y="288"/>
                      </a:lnTo>
                      <a:lnTo>
                        <a:pt x="106" y="286"/>
                      </a:lnTo>
                      <a:lnTo>
                        <a:pt x="94" y="286"/>
                      </a:lnTo>
                      <a:lnTo>
                        <a:pt x="80" y="284"/>
                      </a:lnTo>
                      <a:lnTo>
                        <a:pt x="69" y="279"/>
                      </a:lnTo>
                      <a:lnTo>
                        <a:pt x="59" y="272"/>
                      </a:lnTo>
                      <a:lnTo>
                        <a:pt x="51" y="263"/>
                      </a:lnTo>
                      <a:lnTo>
                        <a:pt x="47" y="252"/>
                      </a:lnTo>
                      <a:lnTo>
                        <a:pt x="45" y="240"/>
                      </a:lnTo>
                      <a:lnTo>
                        <a:pt x="47" y="227"/>
                      </a:lnTo>
                      <a:lnTo>
                        <a:pt x="49" y="216"/>
                      </a:lnTo>
                      <a:lnTo>
                        <a:pt x="53" y="209"/>
                      </a:lnTo>
                      <a:lnTo>
                        <a:pt x="59" y="203"/>
                      </a:lnTo>
                      <a:lnTo>
                        <a:pt x="69" y="196"/>
                      </a:lnTo>
                      <a:lnTo>
                        <a:pt x="83" y="185"/>
                      </a:lnTo>
                      <a:lnTo>
                        <a:pt x="90" y="177"/>
                      </a:lnTo>
                      <a:lnTo>
                        <a:pt x="97" y="166"/>
                      </a:lnTo>
                      <a:lnTo>
                        <a:pt x="101" y="154"/>
                      </a:lnTo>
                      <a:lnTo>
                        <a:pt x="102" y="141"/>
                      </a:lnTo>
                      <a:lnTo>
                        <a:pt x="102" y="127"/>
                      </a:lnTo>
                      <a:lnTo>
                        <a:pt x="100" y="114"/>
                      </a:lnTo>
                      <a:lnTo>
                        <a:pt x="95" y="104"/>
                      </a:lnTo>
                      <a:lnTo>
                        <a:pt x="87" y="94"/>
                      </a:lnTo>
                      <a:lnTo>
                        <a:pt x="80" y="85"/>
                      </a:lnTo>
                      <a:lnTo>
                        <a:pt x="68" y="79"/>
                      </a:lnTo>
                      <a:lnTo>
                        <a:pt x="51" y="74"/>
                      </a:lnTo>
                      <a:lnTo>
                        <a:pt x="41" y="70"/>
                      </a:lnTo>
                      <a:lnTo>
                        <a:pt x="30" y="63"/>
                      </a:lnTo>
                      <a:lnTo>
                        <a:pt x="22" y="51"/>
                      </a:lnTo>
                      <a:lnTo>
                        <a:pt x="19" y="40"/>
                      </a:lnTo>
                      <a:lnTo>
                        <a:pt x="18" y="24"/>
                      </a:lnTo>
                      <a:lnTo>
                        <a:pt x="23" y="0"/>
                      </a:lnTo>
                      <a:lnTo>
                        <a:pt x="23" y="1"/>
                      </a:lnTo>
                    </a:path>
                  </a:pathLst>
                </a:custGeom>
                <a:solidFill>
                  <a:srgbClr val="FF8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2066" name="Freeform 28"/>
                <p:cNvSpPr>
                  <a:spLocks/>
                </p:cNvSpPr>
                <p:nvPr/>
              </p:nvSpPr>
              <p:spPr bwMode="auto">
                <a:xfrm>
                  <a:off x="3107" y="2097"/>
                  <a:ext cx="141" cy="157"/>
                </a:xfrm>
                <a:custGeom>
                  <a:avLst/>
                  <a:gdLst>
                    <a:gd name="T0" fmla="*/ 0 w 141"/>
                    <a:gd name="T1" fmla="*/ 0 h 157"/>
                    <a:gd name="T2" fmla="*/ 10 w 141"/>
                    <a:gd name="T3" fmla="*/ 26 h 157"/>
                    <a:gd name="T4" fmla="*/ 18 w 141"/>
                    <a:gd name="T5" fmla="*/ 40 h 157"/>
                    <a:gd name="T6" fmla="*/ 28 w 141"/>
                    <a:gd name="T7" fmla="*/ 57 h 157"/>
                    <a:gd name="T8" fmla="*/ 35 w 141"/>
                    <a:gd name="T9" fmla="*/ 75 h 157"/>
                    <a:gd name="T10" fmla="*/ 42 w 141"/>
                    <a:gd name="T11" fmla="*/ 90 h 157"/>
                    <a:gd name="T12" fmla="*/ 51 w 141"/>
                    <a:gd name="T13" fmla="*/ 103 h 157"/>
                    <a:gd name="T14" fmla="*/ 61 w 141"/>
                    <a:gd name="T15" fmla="*/ 116 h 157"/>
                    <a:gd name="T16" fmla="*/ 70 w 141"/>
                    <a:gd name="T17" fmla="*/ 128 h 157"/>
                    <a:gd name="T18" fmla="*/ 77 w 141"/>
                    <a:gd name="T19" fmla="*/ 141 h 157"/>
                    <a:gd name="T20" fmla="*/ 82 w 141"/>
                    <a:gd name="T21" fmla="*/ 156 h 157"/>
                    <a:gd name="T22" fmla="*/ 87 w 141"/>
                    <a:gd name="T23" fmla="*/ 144 h 157"/>
                    <a:gd name="T24" fmla="*/ 92 w 141"/>
                    <a:gd name="T25" fmla="*/ 135 h 157"/>
                    <a:gd name="T26" fmla="*/ 98 w 141"/>
                    <a:gd name="T27" fmla="*/ 123 h 157"/>
                    <a:gd name="T28" fmla="*/ 104 w 141"/>
                    <a:gd name="T29" fmla="*/ 115 h 157"/>
                    <a:gd name="T30" fmla="*/ 111 w 141"/>
                    <a:gd name="T31" fmla="*/ 105 h 157"/>
                    <a:gd name="T32" fmla="*/ 120 w 141"/>
                    <a:gd name="T33" fmla="*/ 100 h 157"/>
                    <a:gd name="T34" fmla="*/ 128 w 141"/>
                    <a:gd name="T35" fmla="*/ 94 h 157"/>
                    <a:gd name="T36" fmla="*/ 140 w 141"/>
                    <a:gd name="T37" fmla="*/ 91 h 157"/>
                    <a:gd name="T38" fmla="*/ 121 w 141"/>
                    <a:gd name="T39" fmla="*/ 82 h 157"/>
                    <a:gd name="T40" fmla="*/ 88 w 141"/>
                    <a:gd name="T41" fmla="*/ 69 h 157"/>
                    <a:gd name="T42" fmla="*/ 61 w 141"/>
                    <a:gd name="T43" fmla="*/ 54 h 157"/>
                    <a:gd name="T44" fmla="*/ 33 w 141"/>
                    <a:gd name="T45" fmla="*/ 36 h 157"/>
                    <a:gd name="T46" fmla="*/ 14 w 141"/>
                    <a:gd name="T47" fmla="*/ 19 h 157"/>
                    <a:gd name="T48" fmla="*/ 0 w 141"/>
                    <a:gd name="T49" fmla="*/ 0 h 157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w 141"/>
                    <a:gd name="T76" fmla="*/ 0 h 157"/>
                    <a:gd name="T77" fmla="*/ 141 w 141"/>
                    <a:gd name="T78" fmla="*/ 157 h 157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T75" t="T76" r="T77" b="T78"/>
                  <a:pathLst>
                    <a:path w="141" h="157">
                      <a:moveTo>
                        <a:pt x="0" y="0"/>
                      </a:moveTo>
                      <a:lnTo>
                        <a:pt x="10" y="26"/>
                      </a:lnTo>
                      <a:lnTo>
                        <a:pt x="18" y="40"/>
                      </a:lnTo>
                      <a:lnTo>
                        <a:pt x="28" y="57"/>
                      </a:lnTo>
                      <a:lnTo>
                        <a:pt x="35" y="75"/>
                      </a:lnTo>
                      <a:lnTo>
                        <a:pt x="42" y="90"/>
                      </a:lnTo>
                      <a:lnTo>
                        <a:pt x="51" y="103"/>
                      </a:lnTo>
                      <a:lnTo>
                        <a:pt x="61" y="116"/>
                      </a:lnTo>
                      <a:lnTo>
                        <a:pt x="70" y="128"/>
                      </a:lnTo>
                      <a:lnTo>
                        <a:pt x="77" y="141"/>
                      </a:lnTo>
                      <a:lnTo>
                        <a:pt x="82" y="156"/>
                      </a:lnTo>
                      <a:lnTo>
                        <a:pt x="87" y="144"/>
                      </a:lnTo>
                      <a:lnTo>
                        <a:pt x="92" y="135"/>
                      </a:lnTo>
                      <a:lnTo>
                        <a:pt x="98" y="123"/>
                      </a:lnTo>
                      <a:lnTo>
                        <a:pt x="104" y="115"/>
                      </a:lnTo>
                      <a:lnTo>
                        <a:pt x="111" y="105"/>
                      </a:lnTo>
                      <a:lnTo>
                        <a:pt x="120" y="100"/>
                      </a:lnTo>
                      <a:lnTo>
                        <a:pt x="128" y="94"/>
                      </a:lnTo>
                      <a:lnTo>
                        <a:pt x="140" y="91"/>
                      </a:lnTo>
                      <a:lnTo>
                        <a:pt x="121" y="82"/>
                      </a:lnTo>
                      <a:lnTo>
                        <a:pt x="88" y="69"/>
                      </a:lnTo>
                      <a:lnTo>
                        <a:pt x="61" y="54"/>
                      </a:lnTo>
                      <a:lnTo>
                        <a:pt x="33" y="36"/>
                      </a:lnTo>
                      <a:lnTo>
                        <a:pt x="14" y="19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FF8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sp>
            <p:nvSpPr>
              <p:cNvPr id="2062" name="Freeform 29"/>
              <p:cNvSpPr>
                <a:spLocks/>
              </p:cNvSpPr>
              <p:nvPr/>
            </p:nvSpPr>
            <p:spPr bwMode="auto">
              <a:xfrm>
                <a:off x="2957" y="1925"/>
                <a:ext cx="525" cy="599"/>
              </a:xfrm>
              <a:custGeom>
                <a:avLst/>
                <a:gdLst>
                  <a:gd name="T0" fmla="*/ 171 w 525"/>
                  <a:gd name="T1" fmla="*/ 299 h 599"/>
                  <a:gd name="T2" fmla="*/ 106 w 525"/>
                  <a:gd name="T3" fmla="*/ 259 h 599"/>
                  <a:gd name="T4" fmla="*/ 51 w 525"/>
                  <a:gd name="T5" fmla="*/ 256 h 599"/>
                  <a:gd name="T6" fmla="*/ 12 w 525"/>
                  <a:gd name="T7" fmla="*/ 294 h 599"/>
                  <a:gd name="T8" fmla="*/ 19 w 525"/>
                  <a:gd name="T9" fmla="*/ 364 h 599"/>
                  <a:gd name="T10" fmla="*/ 69 w 525"/>
                  <a:gd name="T11" fmla="*/ 418 h 599"/>
                  <a:gd name="T12" fmla="*/ 57 w 525"/>
                  <a:gd name="T13" fmla="*/ 472 h 599"/>
                  <a:gd name="T14" fmla="*/ 6 w 525"/>
                  <a:gd name="T15" fmla="*/ 520 h 599"/>
                  <a:gd name="T16" fmla="*/ 16 w 525"/>
                  <a:gd name="T17" fmla="*/ 587 h 599"/>
                  <a:gd name="T18" fmla="*/ 80 w 525"/>
                  <a:gd name="T19" fmla="*/ 592 h 599"/>
                  <a:gd name="T20" fmla="*/ 139 w 525"/>
                  <a:gd name="T21" fmla="*/ 547 h 599"/>
                  <a:gd name="T22" fmla="*/ 201 w 525"/>
                  <a:gd name="T23" fmla="*/ 514 h 599"/>
                  <a:gd name="T24" fmla="*/ 274 w 525"/>
                  <a:gd name="T25" fmla="*/ 500 h 599"/>
                  <a:gd name="T26" fmla="*/ 330 w 525"/>
                  <a:gd name="T27" fmla="*/ 464 h 599"/>
                  <a:gd name="T28" fmla="*/ 356 w 525"/>
                  <a:gd name="T29" fmla="*/ 390 h 599"/>
                  <a:gd name="T30" fmla="*/ 337 w 525"/>
                  <a:gd name="T31" fmla="*/ 306 h 599"/>
                  <a:gd name="T32" fmla="*/ 299 w 525"/>
                  <a:gd name="T33" fmla="*/ 268 h 599"/>
                  <a:gd name="T34" fmla="*/ 211 w 525"/>
                  <a:gd name="T35" fmla="*/ 226 h 599"/>
                  <a:gd name="T36" fmla="*/ 152 w 525"/>
                  <a:gd name="T37" fmla="*/ 176 h 599"/>
                  <a:gd name="T38" fmla="*/ 146 w 525"/>
                  <a:gd name="T39" fmla="*/ 141 h 599"/>
                  <a:gd name="T40" fmla="*/ 177 w 525"/>
                  <a:gd name="T41" fmla="*/ 185 h 599"/>
                  <a:gd name="T42" fmla="*/ 232 w 525"/>
                  <a:gd name="T43" fmla="*/ 201 h 599"/>
                  <a:gd name="T44" fmla="*/ 299 w 525"/>
                  <a:gd name="T45" fmla="*/ 197 h 599"/>
                  <a:gd name="T46" fmla="*/ 369 w 525"/>
                  <a:gd name="T47" fmla="*/ 213 h 599"/>
                  <a:gd name="T48" fmla="*/ 427 w 525"/>
                  <a:gd name="T49" fmla="*/ 251 h 599"/>
                  <a:gd name="T50" fmla="*/ 452 w 525"/>
                  <a:gd name="T51" fmla="*/ 307 h 599"/>
                  <a:gd name="T52" fmla="*/ 429 w 525"/>
                  <a:gd name="T53" fmla="*/ 401 h 599"/>
                  <a:gd name="T54" fmla="*/ 384 w 525"/>
                  <a:gd name="T55" fmla="*/ 464 h 599"/>
                  <a:gd name="T56" fmla="*/ 308 w 525"/>
                  <a:gd name="T57" fmla="*/ 519 h 599"/>
                  <a:gd name="T58" fmla="*/ 226 w 525"/>
                  <a:gd name="T59" fmla="*/ 543 h 599"/>
                  <a:gd name="T60" fmla="*/ 195 w 525"/>
                  <a:gd name="T61" fmla="*/ 563 h 599"/>
                  <a:gd name="T62" fmla="*/ 216 w 525"/>
                  <a:gd name="T63" fmla="*/ 578 h 599"/>
                  <a:gd name="T64" fmla="*/ 289 w 525"/>
                  <a:gd name="T65" fmla="*/ 561 h 599"/>
                  <a:gd name="T66" fmla="*/ 360 w 525"/>
                  <a:gd name="T67" fmla="*/ 518 h 599"/>
                  <a:gd name="T68" fmla="*/ 416 w 525"/>
                  <a:gd name="T69" fmla="*/ 453 h 599"/>
                  <a:gd name="T70" fmla="*/ 477 w 525"/>
                  <a:gd name="T71" fmla="*/ 384 h 599"/>
                  <a:gd name="T72" fmla="*/ 513 w 525"/>
                  <a:gd name="T73" fmla="*/ 302 h 599"/>
                  <a:gd name="T74" fmla="*/ 522 w 525"/>
                  <a:gd name="T75" fmla="*/ 202 h 599"/>
                  <a:gd name="T76" fmla="*/ 501 w 525"/>
                  <a:gd name="T77" fmla="*/ 116 h 599"/>
                  <a:gd name="T78" fmla="*/ 430 w 525"/>
                  <a:gd name="T79" fmla="*/ 66 h 599"/>
                  <a:gd name="T80" fmla="*/ 329 w 525"/>
                  <a:gd name="T81" fmla="*/ 44 h 599"/>
                  <a:gd name="T82" fmla="*/ 221 w 525"/>
                  <a:gd name="T83" fmla="*/ 7 h 599"/>
                  <a:gd name="T84" fmla="*/ 133 w 525"/>
                  <a:gd name="T85" fmla="*/ 15 h 599"/>
                  <a:gd name="T86" fmla="*/ 127 w 525"/>
                  <a:gd name="T87" fmla="*/ 79 h 599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w 525"/>
                  <a:gd name="T133" fmla="*/ 0 h 599"/>
                  <a:gd name="T134" fmla="*/ 525 w 525"/>
                  <a:gd name="T135" fmla="*/ 599 h 599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T132" t="T133" r="T134" b="T135"/>
                <a:pathLst>
                  <a:path w="525" h="599">
                    <a:moveTo>
                      <a:pt x="214" y="343"/>
                    </a:moveTo>
                    <a:lnTo>
                      <a:pt x="193" y="319"/>
                    </a:lnTo>
                    <a:lnTo>
                      <a:pt x="171" y="299"/>
                    </a:lnTo>
                    <a:lnTo>
                      <a:pt x="147" y="282"/>
                    </a:lnTo>
                    <a:lnTo>
                      <a:pt x="124" y="268"/>
                    </a:lnTo>
                    <a:lnTo>
                      <a:pt x="106" y="259"/>
                    </a:lnTo>
                    <a:lnTo>
                      <a:pt x="89" y="254"/>
                    </a:lnTo>
                    <a:lnTo>
                      <a:pt x="71" y="251"/>
                    </a:lnTo>
                    <a:lnTo>
                      <a:pt x="51" y="256"/>
                    </a:lnTo>
                    <a:lnTo>
                      <a:pt x="37" y="263"/>
                    </a:lnTo>
                    <a:lnTo>
                      <a:pt x="23" y="278"/>
                    </a:lnTo>
                    <a:lnTo>
                      <a:pt x="12" y="294"/>
                    </a:lnTo>
                    <a:lnTo>
                      <a:pt x="7" y="315"/>
                    </a:lnTo>
                    <a:lnTo>
                      <a:pt x="10" y="338"/>
                    </a:lnTo>
                    <a:lnTo>
                      <a:pt x="19" y="364"/>
                    </a:lnTo>
                    <a:lnTo>
                      <a:pt x="31" y="382"/>
                    </a:lnTo>
                    <a:lnTo>
                      <a:pt x="53" y="400"/>
                    </a:lnTo>
                    <a:lnTo>
                      <a:pt x="69" y="418"/>
                    </a:lnTo>
                    <a:lnTo>
                      <a:pt x="74" y="435"/>
                    </a:lnTo>
                    <a:lnTo>
                      <a:pt x="70" y="458"/>
                    </a:lnTo>
                    <a:lnTo>
                      <a:pt x="57" y="472"/>
                    </a:lnTo>
                    <a:lnTo>
                      <a:pt x="38" y="484"/>
                    </a:lnTo>
                    <a:lnTo>
                      <a:pt x="19" y="501"/>
                    </a:lnTo>
                    <a:lnTo>
                      <a:pt x="6" y="520"/>
                    </a:lnTo>
                    <a:lnTo>
                      <a:pt x="0" y="547"/>
                    </a:lnTo>
                    <a:lnTo>
                      <a:pt x="6" y="571"/>
                    </a:lnTo>
                    <a:lnTo>
                      <a:pt x="16" y="587"/>
                    </a:lnTo>
                    <a:lnTo>
                      <a:pt x="35" y="596"/>
                    </a:lnTo>
                    <a:lnTo>
                      <a:pt x="59" y="598"/>
                    </a:lnTo>
                    <a:lnTo>
                      <a:pt x="80" y="592"/>
                    </a:lnTo>
                    <a:lnTo>
                      <a:pt x="102" y="578"/>
                    </a:lnTo>
                    <a:lnTo>
                      <a:pt x="119" y="567"/>
                    </a:lnTo>
                    <a:lnTo>
                      <a:pt x="139" y="547"/>
                    </a:lnTo>
                    <a:lnTo>
                      <a:pt x="158" y="532"/>
                    </a:lnTo>
                    <a:lnTo>
                      <a:pt x="178" y="520"/>
                    </a:lnTo>
                    <a:lnTo>
                      <a:pt x="201" y="514"/>
                    </a:lnTo>
                    <a:lnTo>
                      <a:pt x="226" y="508"/>
                    </a:lnTo>
                    <a:lnTo>
                      <a:pt x="251" y="503"/>
                    </a:lnTo>
                    <a:lnTo>
                      <a:pt x="274" y="500"/>
                    </a:lnTo>
                    <a:lnTo>
                      <a:pt x="294" y="494"/>
                    </a:lnTo>
                    <a:lnTo>
                      <a:pt x="313" y="482"/>
                    </a:lnTo>
                    <a:lnTo>
                      <a:pt x="330" y="464"/>
                    </a:lnTo>
                    <a:lnTo>
                      <a:pt x="342" y="445"/>
                    </a:lnTo>
                    <a:lnTo>
                      <a:pt x="350" y="424"/>
                    </a:lnTo>
                    <a:lnTo>
                      <a:pt x="356" y="390"/>
                    </a:lnTo>
                    <a:lnTo>
                      <a:pt x="355" y="357"/>
                    </a:lnTo>
                    <a:lnTo>
                      <a:pt x="348" y="329"/>
                    </a:lnTo>
                    <a:lnTo>
                      <a:pt x="337" y="306"/>
                    </a:lnTo>
                    <a:lnTo>
                      <a:pt x="324" y="290"/>
                    </a:lnTo>
                    <a:lnTo>
                      <a:pt x="313" y="278"/>
                    </a:lnTo>
                    <a:lnTo>
                      <a:pt x="299" y="268"/>
                    </a:lnTo>
                    <a:lnTo>
                      <a:pt x="271" y="254"/>
                    </a:lnTo>
                    <a:lnTo>
                      <a:pt x="239" y="241"/>
                    </a:lnTo>
                    <a:lnTo>
                      <a:pt x="211" y="226"/>
                    </a:lnTo>
                    <a:lnTo>
                      <a:pt x="182" y="208"/>
                    </a:lnTo>
                    <a:lnTo>
                      <a:pt x="163" y="190"/>
                    </a:lnTo>
                    <a:lnTo>
                      <a:pt x="152" y="176"/>
                    </a:lnTo>
                    <a:lnTo>
                      <a:pt x="148" y="165"/>
                    </a:lnTo>
                    <a:lnTo>
                      <a:pt x="146" y="157"/>
                    </a:lnTo>
                    <a:lnTo>
                      <a:pt x="146" y="141"/>
                    </a:lnTo>
                    <a:lnTo>
                      <a:pt x="154" y="163"/>
                    </a:lnTo>
                    <a:lnTo>
                      <a:pt x="163" y="175"/>
                    </a:lnTo>
                    <a:lnTo>
                      <a:pt x="177" y="185"/>
                    </a:lnTo>
                    <a:lnTo>
                      <a:pt x="191" y="192"/>
                    </a:lnTo>
                    <a:lnTo>
                      <a:pt x="210" y="197"/>
                    </a:lnTo>
                    <a:lnTo>
                      <a:pt x="232" y="201"/>
                    </a:lnTo>
                    <a:lnTo>
                      <a:pt x="254" y="198"/>
                    </a:lnTo>
                    <a:lnTo>
                      <a:pt x="278" y="196"/>
                    </a:lnTo>
                    <a:lnTo>
                      <a:pt x="299" y="197"/>
                    </a:lnTo>
                    <a:lnTo>
                      <a:pt x="321" y="200"/>
                    </a:lnTo>
                    <a:lnTo>
                      <a:pt x="343" y="203"/>
                    </a:lnTo>
                    <a:lnTo>
                      <a:pt x="369" y="213"/>
                    </a:lnTo>
                    <a:lnTo>
                      <a:pt x="391" y="223"/>
                    </a:lnTo>
                    <a:lnTo>
                      <a:pt x="411" y="235"/>
                    </a:lnTo>
                    <a:lnTo>
                      <a:pt x="427" y="251"/>
                    </a:lnTo>
                    <a:lnTo>
                      <a:pt x="441" y="271"/>
                    </a:lnTo>
                    <a:lnTo>
                      <a:pt x="450" y="289"/>
                    </a:lnTo>
                    <a:lnTo>
                      <a:pt x="452" y="307"/>
                    </a:lnTo>
                    <a:lnTo>
                      <a:pt x="449" y="340"/>
                    </a:lnTo>
                    <a:lnTo>
                      <a:pt x="439" y="376"/>
                    </a:lnTo>
                    <a:lnTo>
                      <a:pt x="429" y="401"/>
                    </a:lnTo>
                    <a:lnTo>
                      <a:pt x="417" y="422"/>
                    </a:lnTo>
                    <a:lnTo>
                      <a:pt x="400" y="446"/>
                    </a:lnTo>
                    <a:lnTo>
                      <a:pt x="384" y="464"/>
                    </a:lnTo>
                    <a:lnTo>
                      <a:pt x="364" y="482"/>
                    </a:lnTo>
                    <a:lnTo>
                      <a:pt x="338" y="501"/>
                    </a:lnTo>
                    <a:lnTo>
                      <a:pt x="308" y="519"/>
                    </a:lnTo>
                    <a:lnTo>
                      <a:pt x="278" y="531"/>
                    </a:lnTo>
                    <a:lnTo>
                      <a:pt x="247" y="538"/>
                    </a:lnTo>
                    <a:lnTo>
                      <a:pt x="226" y="543"/>
                    </a:lnTo>
                    <a:lnTo>
                      <a:pt x="207" y="546"/>
                    </a:lnTo>
                    <a:lnTo>
                      <a:pt x="199" y="553"/>
                    </a:lnTo>
                    <a:lnTo>
                      <a:pt x="195" y="563"/>
                    </a:lnTo>
                    <a:lnTo>
                      <a:pt x="198" y="571"/>
                    </a:lnTo>
                    <a:lnTo>
                      <a:pt x="205" y="576"/>
                    </a:lnTo>
                    <a:lnTo>
                      <a:pt x="216" y="578"/>
                    </a:lnTo>
                    <a:lnTo>
                      <a:pt x="236" y="576"/>
                    </a:lnTo>
                    <a:lnTo>
                      <a:pt x="262" y="569"/>
                    </a:lnTo>
                    <a:lnTo>
                      <a:pt x="289" y="561"/>
                    </a:lnTo>
                    <a:lnTo>
                      <a:pt x="317" y="546"/>
                    </a:lnTo>
                    <a:lnTo>
                      <a:pt x="339" y="533"/>
                    </a:lnTo>
                    <a:lnTo>
                      <a:pt x="360" y="518"/>
                    </a:lnTo>
                    <a:lnTo>
                      <a:pt x="377" y="499"/>
                    </a:lnTo>
                    <a:lnTo>
                      <a:pt x="396" y="476"/>
                    </a:lnTo>
                    <a:lnTo>
                      <a:pt x="416" y="453"/>
                    </a:lnTo>
                    <a:lnTo>
                      <a:pt x="438" y="430"/>
                    </a:lnTo>
                    <a:lnTo>
                      <a:pt x="460" y="406"/>
                    </a:lnTo>
                    <a:lnTo>
                      <a:pt x="477" y="384"/>
                    </a:lnTo>
                    <a:lnTo>
                      <a:pt x="490" y="364"/>
                    </a:lnTo>
                    <a:lnTo>
                      <a:pt x="502" y="340"/>
                    </a:lnTo>
                    <a:lnTo>
                      <a:pt x="513" y="302"/>
                    </a:lnTo>
                    <a:lnTo>
                      <a:pt x="520" y="273"/>
                    </a:lnTo>
                    <a:lnTo>
                      <a:pt x="524" y="234"/>
                    </a:lnTo>
                    <a:lnTo>
                      <a:pt x="522" y="202"/>
                    </a:lnTo>
                    <a:lnTo>
                      <a:pt x="517" y="165"/>
                    </a:lnTo>
                    <a:lnTo>
                      <a:pt x="509" y="139"/>
                    </a:lnTo>
                    <a:lnTo>
                      <a:pt x="501" y="116"/>
                    </a:lnTo>
                    <a:lnTo>
                      <a:pt x="480" y="95"/>
                    </a:lnTo>
                    <a:lnTo>
                      <a:pt x="456" y="78"/>
                    </a:lnTo>
                    <a:lnTo>
                      <a:pt x="430" y="66"/>
                    </a:lnTo>
                    <a:lnTo>
                      <a:pt x="397" y="59"/>
                    </a:lnTo>
                    <a:lnTo>
                      <a:pt x="365" y="54"/>
                    </a:lnTo>
                    <a:lnTo>
                      <a:pt x="329" y="44"/>
                    </a:lnTo>
                    <a:lnTo>
                      <a:pt x="286" y="33"/>
                    </a:lnTo>
                    <a:lnTo>
                      <a:pt x="257" y="23"/>
                    </a:lnTo>
                    <a:lnTo>
                      <a:pt x="221" y="7"/>
                    </a:lnTo>
                    <a:lnTo>
                      <a:pt x="191" y="0"/>
                    </a:lnTo>
                    <a:lnTo>
                      <a:pt x="152" y="5"/>
                    </a:lnTo>
                    <a:lnTo>
                      <a:pt x="133" y="15"/>
                    </a:lnTo>
                    <a:lnTo>
                      <a:pt x="124" y="30"/>
                    </a:lnTo>
                    <a:lnTo>
                      <a:pt x="121" y="53"/>
                    </a:lnTo>
                    <a:lnTo>
                      <a:pt x="127" y="79"/>
                    </a:lnTo>
                    <a:lnTo>
                      <a:pt x="132" y="106"/>
                    </a:lnTo>
                    <a:lnTo>
                      <a:pt x="136" y="129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cs-CZ"/>
              </a:p>
            </p:txBody>
          </p:sp>
        </p:grpSp>
      </p:grpSp>
      <p:sp>
        <p:nvSpPr>
          <p:cNvPr id="38942" name="AutoShape 30"/>
          <p:cNvSpPr>
            <a:spLocks noChangeArrowheads="1"/>
          </p:cNvSpPr>
          <p:nvPr/>
        </p:nvSpPr>
        <p:spPr bwMode="auto">
          <a:xfrm>
            <a:off x="6248400" y="2286000"/>
            <a:ext cx="2541588" cy="846138"/>
          </a:xfrm>
          <a:prstGeom prst="wedgeRoundRectCallout">
            <a:avLst>
              <a:gd name="adj1" fmla="val -36630"/>
              <a:gd name="adj2" fmla="val 66667"/>
              <a:gd name="adj3" fmla="val 16667"/>
            </a:avLst>
          </a:prstGeom>
          <a:solidFill>
            <a:srgbClr val="CCFFCC"/>
          </a:solidFill>
          <a:ln w="508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2075" tIns="46038" rIns="92075" bIns="46038" anchor="ctr"/>
          <a:lstStyle/>
          <a:p>
            <a:pPr algn="ctr" eaLnBrk="0" hangingPunct="0">
              <a:defRPr/>
            </a:pPr>
            <a:r>
              <a:rPr lang="cs-CZ" sz="2400" b="1" dirty="0" err="1">
                <a:latin typeface="Arial" pitchFamily="34" charset="0"/>
                <a:cs typeface="Arial" pitchFamily="34" charset="0"/>
              </a:rPr>
              <a:t>Sebeprezentace</a:t>
            </a:r>
            <a:endParaRPr lang="cs-CZ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8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8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5" dur="75"/>
                                        <p:tgtEl>
                                          <p:spTgt spid="389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5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250"/>
                            </p:stCondLst>
                            <p:childTnLst>
                              <p:par>
                                <p:cTn id="21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3" dur="75"/>
                                        <p:tgtEl>
                                          <p:spTgt spid="389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375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89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875"/>
                            </p:stCondLst>
                            <p:childTnLst>
                              <p:par>
                                <p:cTn id="29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1" dur="75"/>
                                        <p:tgtEl>
                                          <p:spTgt spid="389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475"/>
                            </p:stCondLst>
                            <p:childTnLst>
                              <p:par>
                                <p:cTn id="33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5" dur="75"/>
                                        <p:tgtEl>
                                          <p:spTgt spid="389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150"/>
                            </p:stCondLst>
                            <p:childTnLst>
                              <p:par>
                                <p:cTn id="3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650"/>
                            </p:stCondLst>
                            <p:childTnLst>
                              <p:par>
                                <p:cTn id="41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3" dur="75"/>
                                        <p:tgtEl>
                                          <p:spTgt spid="389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4" grpId="0" autoUpdateAnimBg="0"/>
      <p:bldP spid="38916" grpId="0" build="p" autoUpdateAnimBg="0" advAuto="0"/>
      <p:bldP spid="38928" grpId="0" build="p" autoUpdateAnimBg="0" advAuto="0"/>
      <p:bldP spid="38930" grpId="0" build="p" autoUpdateAnimBg="0" advAuto="0"/>
      <p:bldP spid="38942" grpId="0" build="p" autoUpdateAnimBg="0" advAuto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4" name="Rectangle 4"/>
          <p:cNvSpPr>
            <a:spLocks noChangeArrowheads="1"/>
          </p:cNvSpPr>
          <p:nvPr/>
        </p:nvSpPr>
        <p:spPr bwMode="auto">
          <a:xfrm>
            <a:off x="827088" y="47625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cs-CZ" sz="3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PRŮBĚH SOCIÁLNÍ INTERAKCE OVLIVŇUJÍ:</a:t>
            </a:r>
          </a:p>
        </p:txBody>
      </p:sp>
      <p:sp>
        <p:nvSpPr>
          <p:cNvPr id="76805" name="Rectangle 5"/>
          <p:cNvSpPr>
            <a:spLocks noChangeArrowheads="1"/>
          </p:cNvSpPr>
          <p:nvPr/>
        </p:nvSpPr>
        <p:spPr bwMode="auto">
          <a:xfrm>
            <a:off x="685800" y="2743200"/>
            <a:ext cx="77724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buSzPct val="80000"/>
            </a:pPr>
            <a:r>
              <a:rPr lang="cs-CZ" sz="2800" b="1" dirty="0">
                <a:latin typeface="Arial" pitchFamily="34" charset="0"/>
                <a:cs typeface="Arial" pitchFamily="34" charset="0"/>
              </a:rPr>
              <a:t>ÚČASTNÍCI (JEJICH PROŽÍVÁNÍ, CHOVÁNÍ)</a:t>
            </a:r>
          </a:p>
          <a:p>
            <a:pPr marL="342900" indent="-342900" algn="ctr">
              <a:spcBef>
                <a:spcPct val="20000"/>
              </a:spcBef>
              <a:buSzPct val="80000"/>
            </a:pPr>
            <a:endParaRPr lang="cs-CZ" sz="2800" b="1" dirty="0">
              <a:latin typeface="Arial" pitchFamily="34" charset="0"/>
              <a:cs typeface="Arial" pitchFamily="34" charset="0"/>
            </a:endParaRPr>
          </a:p>
          <a:p>
            <a:pPr marL="342900" indent="-342900" algn="ctr">
              <a:spcBef>
                <a:spcPct val="20000"/>
              </a:spcBef>
              <a:buSzPct val="80000"/>
            </a:pPr>
            <a:r>
              <a:rPr lang="cs-CZ" sz="2800" b="1" dirty="0">
                <a:latin typeface="Arial" pitchFamily="34" charset="0"/>
                <a:cs typeface="Arial" pitchFamily="34" charset="0"/>
              </a:rPr>
              <a:t>OBSAH, CÍL, ÚČEL INTERAKCE</a:t>
            </a:r>
          </a:p>
          <a:p>
            <a:pPr marL="342900" indent="-342900" algn="ctr">
              <a:spcBef>
                <a:spcPct val="20000"/>
              </a:spcBef>
              <a:buSzPct val="80000"/>
            </a:pPr>
            <a:endParaRPr lang="cs-CZ" sz="2800" b="1" dirty="0">
              <a:latin typeface="Arial" pitchFamily="34" charset="0"/>
              <a:cs typeface="Arial" pitchFamily="34" charset="0"/>
            </a:endParaRPr>
          </a:p>
          <a:p>
            <a:pPr marL="342900" indent="-342900" algn="ctr">
              <a:spcBef>
                <a:spcPct val="20000"/>
              </a:spcBef>
              <a:buSzPct val="80000"/>
            </a:pPr>
            <a:r>
              <a:rPr lang="cs-CZ" sz="2800" b="1" dirty="0">
                <a:latin typeface="Arial" pitchFamily="34" charset="0"/>
                <a:cs typeface="Arial" pitchFamily="34" charset="0"/>
              </a:rPr>
              <a:t>VZTAHY MEZI ÚČASTNÍKY</a:t>
            </a:r>
          </a:p>
        </p:txBody>
      </p:sp>
      <p:sp>
        <p:nvSpPr>
          <p:cNvPr id="76806" name="Line 6"/>
          <p:cNvSpPr>
            <a:spLocks noChangeShapeType="1"/>
          </p:cNvSpPr>
          <p:nvPr/>
        </p:nvSpPr>
        <p:spPr bwMode="auto">
          <a:xfrm>
            <a:off x="4495800" y="3276600"/>
            <a:ext cx="0" cy="38100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76807" name="Line 7"/>
          <p:cNvSpPr>
            <a:spLocks noChangeShapeType="1"/>
          </p:cNvSpPr>
          <p:nvPr/>
        </p:nvSpPr>
        <p:spPr bwMode="auto">
          <a:xfrm>
            <a:off x="4495800" y="4343400"/>
            <a:ext cx="0" cy="30480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300"/>
                                        <p:tgtEl>
                                          <p:spTgt spid="76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300"/>
                                        <p:tgtEl>
                                          <p:spTgt spid="768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6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300"/>
                                        <p:tgtEl>
                                          <p:spTgt spid="768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4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300"/>
                                        <p:tgtEl>
                                          <p:spTgt spid="768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3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76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8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6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4" grpId="0"/>
      <p:bldP spid="76805" grpId="0" build="p" autoUpdateAnimBg="0" advAuto="0"/>
      <p:bldP spid="76806" grpId="0" animBg="1"/>
      <p:bldP spid="7680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8" name="Rectangle 4"/>
          <p:cNvSpPr>
            <a:spLocks noChangeArrowheads="1"/>
          </p:cNvSpPr>
          <p:nvPr/>
        </p:nvSpPr>
        <p:spPr bwMode="auto">
          <a:xfrm>
            <a:off x="684213" y="333375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cs-CZ" sz="3600" b="1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PŘI KONTAKTU S DRUHÝMI LIDMI</a:t>
            </a:r>
          </a:p>
        </p:txBody>
      </p:sp>
      <p:sp>
        <p:nvSpPr>
          <p:cNvPr id="77829" name="Rectangle 5"/>
          <p:cNvSpPr>
            <a:spLocks noChangeArrowheads="1"/>
          </p:cNvSpPr>
          <p:nvPr/>
        </p:nvSpPr>
        <p:spPr bwMode="auto">
          <a:xfrm>
            <a:off x="685800" y="1981200"/>
            <a:ext cx="38100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SzPct val="80000"/>
              <a:buFontTx/>
              <a:buBlip>
                <a:blip r:embed="rId2"/>
              </a:buBlip>
            </a:pPr>
            <a:r>
              <a:rPr lang="cs-CZ" sz="2400" b="1">
                <a:latin typeface="Arial" pitchFamily="34" charset="0"/>
                <a:cs typeface="Arial" pitchFamily="34" charset="0"/>
              </a:rPr>
              <a:t>JAKÝ JSEM?</a:t>
            </a:r>
          </a:p>
          <a:p>
            <a:pPr marL="342900" indent="-342900">
              <a:spcBef>
                <a:spcPct val="20000"/>
              </a:spcBef>
              <a:buSzPct val="80000"/>
              <a:buFontTx/>
              <a:buBlip>
                <a:blip r:embed="rId2"/>
              </a:buBlip>
            </a:pPr>
            <a:r>
              <a:rPr lang="cs-CZ" sz="2400" b="1">
                <a:latin typeface="Arial" pitchFamily="34" charset="0"/>
                <a:cs typeface="Arial" pitchFamily="34" charset="0"/>
              </a:rPr>
              <a:t>JAKÝ BYCH CHTĚL BÝT?</a:t>
            </a:r>
          </a:p>
          <a:p>
            <a:pPr marL="342900" indent="-342900">
              <a:spcBef>
                <a:spcPct val="20000"/>
              </a:spcBef>
              <a:buSzPct val="80000"/>
              <a:buFontTx/>
              <a:buBlip>
                <a:blip r:embed="rId2"/>
              </a:buBlip>
            </a:pPr>
            <a:r>
              <a:rPr lang="cs-CZ" sz="2400" b="1">
                <a:latin typeface="Arial" pitchFamily="34" charset="0"/>
                <a:cs typeface="Arial" pitchFamily="34" charset="0"/>
              </a:rPr>
              <a:t>JAK JSEM VNÍMÁN DRUHÝMI LIDMI?</a:t>
            </a:r>
          </a:p>
          <a:p>
            <a:pPr marL="342900" indent="-342900">
              <a:spcBef>
                <a:spcPct val="20000"/>
              </a:spcBef>
              <a:buSzPct val="80000"/>
              <a:buFontTx/>
              <a:buBlip>
                <a:blip r:embed="rId2"/>
              </a:buBlip>
            </a:pPr>
            <a:r>
              <a:rPr lang="cs-CZ" sz="2400" b="1">
                <a:latin typeface="Arial" pitchFamily="34" charset="0"/>
                <a:cs typeface="Arial" pitchFamily="34" charset="0"/>
              </a:rPr>
              <a:t>JAK DOSÁHNOUT SOULADU MEZI VLASTNÍM SEBEOBRAZEM </a:t>
            </a:r>
            <a:br>
              <a:rPr lang="cs-CZ" sz="2400" b="1">
                <a:latin typeface="Arial" pitchFamily="34" charset="0"/>
                <a:cs typeface="Arial" pitchFamily="34" charset="0"/>
              </a:rPr>
            </a:br>
            <a:r>
              <a:rPr lang="cs-CZ" sz="2400" b="1">
                <a:latin typeface="Arial" pitchFamily="34" charset="0"/>
                <a:cs typeface="Arial" pitchFamily="34" charset="0"/>
              </a:rPr>
              <a:t>A OKOLÍM?</a:t>
            </a:r>
          </a:p>
        </p:txBody>
      </p:sp>
      <p:sp>
        <p:nvSpPr>
          <p:cNvPr id="77830" name="Rectangle 6"/>
          <p:cNvSpPr>
            <a:spLocks noChangeArrowheads="1"/>
          </p:cNvSpPr>
          <p:nvPr/>
        </p:nvSpPr>
        <p:spPr bwMode="auto">
          <a:xfrm>
            <a:off x="4267200" y="1981200"/>
            <a:ext cx="38100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buSzPct val="80000"/>
            </a:pPr>
            <a:r>
              <a:rPr lang="cs-CZ" sz="3200" b="1">
                <a:latin typeface="Arial" pitchFamily="34" charset="0"/>
                <a:cs typeface="Arial" pitchFamily="34" charset="0"/>
              </a:rPr>
              <a:t>PODMÍNKA: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SzPct val="80000"/>
            </a:pPr>
            <a:endParaRPr lang="cs-CZ" sz="3200" b="1">
              <a:latin typeface="Arial" pitchFamily="34" charset="0"/>
              <a:cs typeface="Arial" pitchFamily="34" charset="0"/>
            </a:endParaRP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  <a:buSzPct val="80000"/>
            </a:pPr>
            <a:r>
              <a:rPr lang="cs-CZ" sz="3200" b="1">
                <a:latin typeface="Arial" pitchFamily="34" charset="0"/>
                <a:cs typeface="Arial" pitchFamily="34" charset="0"/>
              </a:rPr>
              <a:t>ZNALOST SEBE SAMA</a:t>
            </a: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  <a:buSzPct val="80000"/>
            </a:pPr>
            <a:r>
              <a:rPr lang="cs-CZ" sz="3200" b="1">
                <a:latin typeface="Arial" pitchFamily="34" charset="0"/>
                <a:cs typeface="Arial" pitchFamily="34" charset="0"/>
              </a:rPr>
              <a:t>+</a:t>
            </a: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  <a:buSzPct val="80000"/>
            </a:pPr>
            <a:r>
              <a:rPr lang="cs-CZ" sz="3200" b="1">
                <a:latin typeface="Arial" pitchFamily="34" charset="0"/>
                <a:cs typeface="Arial" pitchFamily="34" charset="0"/>
              </a:rPr>
              <a:t>ZVLÁDNUTÍ</a:t>
            </a: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  <a:buSzPct val="80000"/>
            </a:pPr>
            <a:r>
              <a:rPr lang="cs-CZ" sz="3200" b="1">
                <a:latin typeface="Arial" pitchFamily="34" charset="0"/>
                <a:cs typeface="Arial" pitchFamily="34" charset="0"/>
              </a:rPr>
              <a:t> POŽADAVKŮ ROLE</a:t>
            </a:r>
          </a:p>
        </p:txBody>
      </p:sp>
      <p:sp>
        <p:nvSpPr>
          <p:cNvPr id="77831" name="Line 7"/>
          <p:cNvSpPr>
            <a:spLocks noChangeShapeType="1"/>
          </p:cNvSpPr>
          <p:nvPr/>
        </p:nvSpPr>
        <p:spPr bwMode="auto">
          <a:xfrm>
            <a:off x="6019800" y="2514600"/>
            <a:ext cx="0" cy="53340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cs-CZ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300"/>
                                        <p:tgtEl>
                                          <p:spTgt spid="77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300"/>
                                        <p:tgtEl>
                                          <p:spTgt spid="778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4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300"/>
                                        <p:tgtEl>
                                          <p:spTgt spid="778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9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300"/>
                                        <p:tgtEl>
                                          <p:spTgt spid="778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17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300"/>
                                        <p:tgtEl>
                                          <p:spTgt spid="778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67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300"/>
                                        <p:tgtEl>
                                          <p:spTgt spid="778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93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300"/>
                                        <p:tgtEl>
                                          <p:spTgt spid="778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22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300"/>
                                        <p:tgtEl>
                                          <p:spTgt spid="778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4500"/>
                            </p:stCondLst>
                            <p:childTnLst>
                              <p:par>
                                <p:cTn id="37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300"/>
                                        <p:tgtEl>
                                          <p:spTgt spid="778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6800"/>
                            </p:stCondLst>
                            <p:childTnLst>
                              <p:par>
                                <p:cTn id="41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300"/>
                                        <p:tgtEl>
                                          <p:spTgt spid="778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9400"/>
                            </p:stCondLst>
                            <p:childTnLst>
                              <p:par>
                                <p:cTn id="4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77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8" grpId="0" autoUpdateAnimBg="0"/>
      <p:bldP spid="77829" grpId="0" build="p" autoUpdateAnimBg="0" advAuto="2000"/>
      <p:bldP spid="77830" grpId="0" build="p" autoUpdateAnimBg="0" advAuto="2000"/>
      <p:bldP spid="7783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ext Box 4"/>
          <p:cNvSpPr txBox="1">
            <a:spLocks noChangeArrowheads="1"/>
          </p:cNvSpPr>
          <p:nvPr/>
        </p:nvSpPr>
        <p:spPr bwMode="auto">
          <a:xfrm>
            <a:off x="309563" y="574675"/>
            <a:ext cx="8382000" cy="6924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cs-CZ" sz="2400" b="1">
              <a:latin typeface="Arial" pitchFamily="34" charset="0"/>
              <a:cs typeface="Arial" pitchFamily="34" charset="0"/>
            </a:endParaRPr>
          </a:p>
          <a:p>
            <a:pPr>
              <a:spcBef>
                <a:spcPct val="50000"/>
              </a:spcBef>
            </a:pPr>
            <a:r>
              <a:rPr lang="cs-CZ" sz="2400" b="1">
                <a:latin typeface="Arial" pitchFamily="34" charset="0"/>
                <a:cs typeface="Arial" pitchFamily="34" charset="0"/>
              </a:rPr>
              <a:t> </a:t>
            </a:r>
          </a:p>
          <a:p>
            <a:pPr algn="ctr">
              <a:spcBef>
                <a:spcPct val="50000"/>
              </a:spcBef>
            </a:pPr>
            <a:endParaRPr lang="cs-CZ" sz="2400" b="1">
              <a:latin typeface="Arial" pitchFamily="34" charset="0"/>
              <a:cs typeface="Arial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cs-CZ" sz="2400" b="1">
                <a:latin typeface="Arial" pitchFamily="34" charset="0"/>
                <a:cs typeface="Arial" pitchFamily="34" charset="0"/>
              </a:rPr>
              <a:t>      </a:t>
            </a:r>
          </a:p>
          <a:p>
            <a:pPr algn="ctr">
              <a:spcBef>
                <a:spcPct val="50000"/>
              </a:spcBef>
            </a:pPr>
            <a:r>
              <a:rPr lang="cs-CZ" sz="2400" b="1">
                <a:latin typeface="Arial" pitchFamily="34" charset="0"/>
                <a:cs typeface="Arial" pitchFamily="34" charset="0"/>
              </a:rPr>
              <a:t> </a:t>
            </a:r>
          </a:p>
          <a:p>
            <a:pPr algn="ctr">
              <a:spcBef>
                <a:spcPct val="50000"/>
              </a:spcBef>
            </a:pPr>
            <a:r>
              <a:rPr lang="cs-CZ" sz="2400" b="1"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spcBef>
                <a:spcPct val="50000"/>
              </a:spcBef>
            </a:pPr>
            <a:r>
              <a:rPr lang="cs-CZ" sz="2400" b="1"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spcBef>
                <a:spcPct val="50000"/>
              </a:spcBef>
            </a:pPr>
            <a:r>
              <a:rPr lang="cs-CZ" sz="2400" b="1">
                <a:latin typeface="Arial" pitchFamily="34" charset="0"/>
                <a:cs typeface="Arial" pitchFamily="34" charset="0"/>
              </a:rPr>
              <a:t> </a:t>
            </a:r>
          </a:p>
          <a:p>
            <a:pPr algn="ctr">
              <a:spcBef>
                <a:spcPct val="50000"/>
              </a:spcBef>
            </a:pPr>
            <a:r>
              <a:rPr lang="cs-CZ" sz="2400" b="1">
                <a:latin typeface="Arial" pitchFamily="34" charset="0"/>
                <a:cs typeface="Arial" pitchFamily="34" charset="0"/>
              </a:rPr>
              <a:t/>
            </a:r>
            <a:br>
              <a:rPr lang="cs-CZ" sz="2400" b="1">
                <a:latin typeface="Arial" pitchFamily="34" charset="0"/>
                <a:cs typeface="Arial" pitchFamily="34" charset="0"/>
              </a:rPr>
            </a:br>
            <a:r>
              <a:rPr lang="cs-CZ" sz="2400" b="1">
                <a:latin typeface="Arial" pitchFamily="34" charset="0"/>
                <a:cs typeface="Arial" pitchFamily="34" charset="0"/>
              </a:rPr>
              <a:t>                </a:t>
            </a:r>
          </a:p>
          <a:p>
            <a:pPr>
              <a:spcBef>
                <a:spcPct val="50000"/>
              </a:spcBef>
            </a:pPr>
            <a:r>
              <a:rPr lang="cs-CZ" sz="2400" b="1">
                <a:latin typeface="Arial" pitchFamily="34" charset="0"/>
                <a:cs typeface="Arial" pitchFamily="34" charset="0"/>
              </a:rPr>
              <a:t>                               </a:t>
            </a:r>
          </a:p>
          <a:p>
            <a:pPr>
              <a:spcBef>
                <a:spcPct val="50000"/>
              </a:spcBef>
            </a:pPr>
            <a:r>
              <a:rPr lang="cs-CZ" sz="2400" b="1">
                <a:latin typeface="Arial" pitchFamily="34" charset="0"/>
                <a:cs typeface="Arial" pitchFamily="34" charset="0"/>
              </a:rPr>
              <a:t>	 </a:t>
            </a:r>
          </a:p>
          <a:p>
            <a:pPr>
              <a:spcBef>
                <a:spcPct val="50000"/>
              </a:spcBef>
            </a:pPr>
            <a:r>
              <a:rPr lang="cs-CZ" sz="2400" b="1">
                <a:latin typeface="Arial" pitchFamily="34" charset="0"/>
                <a:cs typeface="Arial" pitchFamily="34" charset="0"/>
              </a:rPr>
              <a:t> </a:t>
            </a:r>
          </a:p>
        </p:txBody>
      </p:sp>
      <p:sp>
        <p:nvSpPr>
          <p:cNvPr id="78853" name="Text Box 5"/>
          <p:cNvSpPr txBox="1">
            <a:spLocks noChangeArrowheads="1"/>
          </p:cNvSpPr>
          <p:nvPr/>
        </p:nvSpPr>
        <p:spPr bwMode="auto">
          <a:xfrm>
            <a:off x="323850" y="333375"/>
            <a:ext cx="8534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sz="3200" b="1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PSYCHOLOGICKÉ  ZÁSADY ÚČINNÉHO OVLIVŇOVÁNÍ</a:t>
            </a:r>
          </a:p>
        </p:txBody>
      </p:sp>
      <p:sp>
        <p:nvSpPr>
          <p:cNvPr id="78854" name="Text Box 6"/>
          <p:cNvSpPr txBox="1">
            <a:spLocks noChangeArrowheads="1"/>
          </p:cNvSpPr>
          <p:nvPr/>
        </p:nvSpPr>
        <p:spPr bwMode="auto">
          <a:xfrm>
            <a:off x="2824163" y="1717675"/>
            <a:ext cx="29718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>
                <a:latin typeface="Arial" pitchFamily="34" charset="0"/>
                <a:cs typeface="Arial" pitchFamily="34" charset="0"/>
              </a:rPr>
              <a:t>OVLIVNIT LZE TÍM</a:t>
            </a:r>
          </a:p>
        </p:txBody>
      </p:sp>
      <p:sp>
        <p:nvSpPr>
          <p:cNvPr id="78855" name="Text Box 7"/>
          <p:cNvSpPr txBox="1">
            <a:spLocks noChangeArrowheads="1"/>
          </p:cNvSpPr>
          <p:nvPr/>
        </p:nvSpPr>
        <p:spPr bwMode="auto">
          <a:xfrm>
            <a:off x="766763" y="2784475"/>
            <a:ext cx="17526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>
                <a:latin typeface="Arial" pitchFamily="34" charset="0"/>
                <a:cs typeface="Arial" pitchFamily="34" charset="0"/>
              </a:rPr>
              <a:t>CO ŘÍKÁM</a:t>
            </a:r>
          </a:p>
        </p:txBody>
      </p:sp>
      <p:sp>
        <p:nvSpPr>
          <p:cNvPr id="78856" name="Text Box 8"/>
          <p:cNvSpPr txBox="1">
            <a:spLocks noChangeArrowheads="1"/>
          </p:cNvSpPr>
          <p:nvPr/>
        </p:nvSpPr>
        <p:spPr bwMode="auto">
          <a:xfrm>
            <a:off x="5567363" y="2784475"/>
            <a:ext cx="25146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>
                <a:latin typeface="Arial" pitchFamily="34" charset="0"/>
                <a:cs typeface="Arial" pitchFamily="34" charset="0"/>
              </a:rPr>
              <a:t>JAK TO ŘÍKÁM</a:t>
            </a:r>
          </a:p>
        </p:txBody>
      </p:sp>
      <p:sp>
        <p:nvSpPr>
          <p:cNvPr id="78857" name="Text Box 9"/>
          <p:cNvSpPr txBox="1">
            <a:spLocks noChangeArrowheads="1"/>
          </p:cNvSpPr>
          <p:nvPr/>
        </p:nvSpPr>
        <p:spPr bwMode="auto">
          <a:xfrm>
            <a:off x="614363" y="3698875"/>
            <a:ext cx="3581400" cy="268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>
                <a:latin typeface="Arial" pitchFamily="34" charset="0"/>
                <a:cs typeface="Arial" pitchFamily="34" charset="0"/>
              </a:rPr>
              <a:t>KOMU TO ŘÍKÁM?</a:t>
            </a:r>
          </a:p>
          <a:p>
            <a:pPr>
              <a:spcBef>
                <a:spcPct val="50000"/>
              </a:spcBef>
            </a:pPr>
            <a:r>
              <a:rPr lang="cs-CZ" sz="2000" b="1">
                <a:latin typeface="Arial" pitchFamily="34" charset="0"/>
                <a:cs typeface="Arial" pitchFamily="34" charset="0"/>
              </a:rPr>
              <a:t>VÍM CO HO ZAJÍMÁ?</a:t>
            </a:r>
          </a:p>
          <a:p>
            <a:pPr>
              <a:spcBef>
                <a:spcPct val="50000"/>
              </a:spcBef>
            </a:pPr>
            <a:r>
              <a:rPr lang="cs-CZ" sz="2000" b="1">
                <a:latin typeface="Arial" pitchFamily="34" charset="0"/>
                <a:cs typeface="Arial" pitchFamily="34" charset="0"/>
              </a:rPr>
              <a:t>ČEHO CHCI DOSÁHNOUT?</a:t>
            </a:r>
          </a:p>
          <a:p>
            <a:pPr>
              <a:spcBef>
                <a:spcPct val="50000"/>
              </a:spcBef>
            </a:pPr>
            <a:r>
              <a:rPr lang="cs-CZ" sz="2000" b="1">
                <a:latin typeface="Arial" pitchFamily="34" charset="0"/>
                <a:cs typeface="Arial" pitchFamily="34" charset="0"/>
              </a:rPr>
              <a:t>JSEM KOMPETENTNÍ?</a:t>
            </a:r>
          </a:p>
          <a:p>
            <a:pPr>
              <a:spcBef>
                <a:spcPct val="50000"/>
              </a:spcBef>
            </a:pPr>
            <a:r>
              <a:rPr lang="cs-CZ" sz="2000" b="1">
                <a:latin typeface="Arial" pitchFamily="34" charset="0"/>
                <a:cs typeface="Arial" pitchFamily="34" charset="0"/>
              </a:rPr>
              <a:t>KOLIK ČASU MÁM?</a:t>
            </a:r>
          </a:p>
          <a:p>
            <a:pPr>
              <a:spcBef>
                <a:spcPct val="50000"/>
              </a:spcBef>
            </a:pPr>
            <a:r>
              <a:rPr lang="cs-CZ" sz="2000" b="1">
                <a:latin typeface="Arial" pitchFamily="34" charset="0"/>
                <a:cs typeface="Arial" pitchFamily="34" charset="0"/>
              </a:rPr>
              <a:t>KDO MŮŽE POMOCI?</a:t>
            </a:r>
          </a:p>
        </p:txBody>
      </p:sp>
      <p:sp>
        <p:nvSpPr>
          <p:cNvPr id="78858" name="Text Box 10"/>
          <p:cNvSpPr txBox="1">
            <a:spLocks noChangeArrowheads="1"/>
          </p:cNvSpPr>
          <p:nvPr/>
        </p:nvSpPr>
        <p:spPr bwMode="auto">
          <a:xfrm>
            <a:off x="5338763" y="3622675"/>
            <a:ext cx="3200400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>
                <a:latin typeface="Arial" pitchFamily="34" charset="0"/>
                <a:cs typeface="Arial" pitchFamily="34" charset="0"/>
              </a:rPr>
              <a:t>JAK ZAHÁJÍM?</a:t>
            </a:r>
          </a:p>
          <a:p>
            <a:pPr>
              <a:spcBef>
                <a:spcPct val="50000"/>
              </a:spcBef>
            </a:pPr>
            <a:r>
              <a:rPr lang="cs-CZ" sz="2000" b="1">
                <a:latin typeface="Arial" pitchFamily="34" charset="0"/>
                <a:cs typeface="Arial" pitchFamily="34" charset="0"/>
              </a:rPr>
              <a:t>ČÍM ZAUJMU?</a:t>
            </a:r>
          </a:p>
          <a:p>
            <a:pPr>
              <a:spcBef>
                <a:spcPct val="50000"/>
              </a:spcBef>
            </a:pPr>
            <a:r>
              <a:rPr lang="cs-CZ" sz="2000" b="1">
                <a:latin typeface="Arial" pitchFamily="34" charset="0"/>
                <a:cs typeface="Arial" pitchFamily="34" charset="0"/>
              </a:rPr>
              <a:t>ČÍM BUDU ARGUMENTOVAT?</a:t>
            </a:r>
          </a:p>
          <a:p>
            <a:pPr>
              <a:spcBef>
                <a:spcPct val="50000"/>
              </a:spcBef>
            </a:pPr>
            <a:r>
              <a:rPr lang="cs-CZ" sz="2000" b="1">
                <a:latin typeface="Arial" pitchFamily="34" charset="0"/>
                <a:cs typeface="Arial" pitchFamily="34" charset="0"/>
              </a:rPr>
              <a:t>CO K TOMU VYUŽIJI?</a:t>
            </a:r>
          </a:p>
          <a:p>
            <a:pPr>
              <a:spcBef>
                <a:spcPct val="50000"/>
              </a:spcBef>
            </a:pPr>
            <a:r>
              <a:rPr lang="cs-CZ" sz="2000" b="1">
                <a:latin typeface="Arial" pitchFamily="34" charset="0"/>
                <a:cs typeface="Arial" pitchFamily="34" charset="0"/>
              </a:rPr>
              <a:t>ČÍM SKONČÍM?</a:t>
            </a:r>
          </a:p>
        </p:txBody>
      </p:sp>
      <p:sp>
        <p:nvSpPr>
          <p:cNvPr id="78859" name="Line 11"/>
          <p:cNvSpPr>
            <a:spLocks noChangeShapeType="1"/>
          </p:cNvSpPr>
          <p:nvPr/>
        </p:nvSpPr>
        <p:spPr bwMode="auto">
          <a:xfrm flipH="1">
            <a:off x="2519363" y="2174875"/>
            <a:ext cx="1371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cs-CZ">
              <a:latin typeface="Arial" pitchFamily="34" charset="0"/>
              <a:cs typeface="Arial" pitchFamily="34" charset="0"/>
            </a:endParaRPr>
          </a:p>
        </p:txBody>
      </p:sp>
      <p:sp>
        <p:nvSpPr>
          <p:cNvPr id="78860" name="Line 12"/>
          <p:cNvSpPr>
            <a:spLocks noChangeShapeType="1"/>
          </p:cNvSpPr>
          <p:nvPr/>
        </p:nvSpPr>
        <p:spPr bwMode="auto">
          <a:xfrm>
            <a:off x="4424363" y="2174875"/>
            <a:ext cx="11430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cs-CZ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300"/>
                                        <p:tgtEl>
                                          <p:spTgt spid="78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2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300"/>
                                        <p:tgtEl>
                                          <p:spTgt spid="78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1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300"/>
                                        <p:tgtEl>
                                          <p:spTgt spid="78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7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300"/>
                                        <p:tgtEl>
                                          <p:spTgt spid="78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6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78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1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8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6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300"/>
                                        <p:tgtEl>
                                          <p:spTgt spid="78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18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300"/>
                                        <p:tgtEl>
                                          <p:spTgt spid="78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3" grpId="0" autoUpdateAnimBg="0"/>
      <p:bldP spid="78854" grpId="0" animBg="1" autoUpdateAnimBg="0"/>
      <p:bldP spid="78855" grpId="0" animBg="1" autoUpdateAnimBg="0"/>
      <p:bldP spid="78856" grpId="0" animBg="1" autoUpdateAnimBg="0"/>
      <p:bldP spid="78857" grpId="0"/>
      <p:bldP spid="78858" grpId="0"/>
      <p:bldP spid="78859" grpId="0" animBg="1"/>
      <p:bldP spid="7886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6" name="Text Box 4"/>
          <p:cNvSpPr txBox="1">
            <a:spLocks noChangeArrowheads="1"/>
          </p:cNvSpPr>
          <p:nvPr/>
        </p:nvSpPr>
        <p:spPr bwMode="auto">
          <a:xfrm>
            <a:off x="609600" y="381000"/>
            <a:ext cx="75438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sz="3600" b="1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TYPOLOGIE OSOB PODLE VZTAHŮ K SOBĚ A OSTATNÍM</a:t>
            </a:r>
          </a:p>
        </p:txBody>
      </p:sp>
      <p:sp>
        <p:nvSpPr>
          <p:cNvPr id="79877" name="Text Box 5"/>
          <p:cNvSpPr txBox="1">
            <a:spLocks noChangeArrowheads="1"/>
          </p:cNvSpPr>
          <p:nvPr/>
        </p:nvSpPr>
        <p:spPr bwMode="auto">
          <a:xfrm>
            <a:off x="3733800" y="2209800"/>
            <a:ext cx="2362200" cy="46990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 i="1">
                <a:latin typeface="Arial" pitchFamily="34" charset="0"/>
                <a:cs typeface="Arial" pitchFamily="34" charset="0"/>
              </a:rPr>
              <a:t>DOMINANTNÍ</a:t>
            </a:r>
          </a:p>
        </p:txBody>
      </p:sp>
      <p:sp>
        <p:nvSpPr>
          <p:cNvPr id="79878" name="Text Box 6"/>
          <p:cNvSpPr txBox="1">
            <a:spLocks noChangeArrowheads="1"/>
          </p:cNvSpPr>
          <p:nvPr/>
        </p:nvSpPr>
        <p:spPr bwMode="auto">
          <a:xfrm>
            <a:off x="990600" y="3429000"/>
            <a:ext cx="2133600" cy="120032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 i="1">
                <a:latin typeface="Arial" pitchFamily="34" charset="0"/>
                <a:cs typeface="Arial" pitchFamily="34" charset="0"/>
              </a:rPr>
              <a:t>NE-PŘÁTELSKÝ (hostilní)</a:t>
            </a:r>
          </a:p>
        </p:txBody>
      </p:sp>
      <p:sp>
        <p:nvSpPr>
          <p:cNvPr id="79879" name="Line 7"/>
          <p:cNvSpPr>
            <a:spLocks noChangeShapeType="1"/>
          </p:cNvSpPr>
          <p:nvPr/>
        </p:nvSpPr>
        <p:spPr bwMode="auto">
          <a:xfrm>
            <a:off x="4800600" y="2819400"/>
            <a:ext cx="0" cy="28956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cs-CZ">
              <a:latin typeface="Arial" pitchFamily="34" charset="0"/>
              <a:cs typeface="Arial" pitchFamily="34" charset="0"/>
            </a:endParaRPr>
          </a:p>
        </p:txBody>
      </p:sp>
      <p:sp>
        <p:nvSpPr>
          <p:cNvPr id="55302" name="Text Box 8"/>
          <p:cNvSpPr txBox="1">
            <a:spLocks noChangeArrowheads="1"/>
          </p:cNvSpPr>
          <p:nvPr/>
        </p:nvSpPr>
        <p:spPr bwMode="auto">
          <a:xfrm>
            <a:off x="4876800" y="5943600"/>
            <a:ext cx="685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 sz="2400">
              <a:latin typeface="Arial" pitchFamily="34" charset="0"/>
              <a:cs typeface="Arial" pitchFamily="34" charset="0"/>
            </a:endParaRPr>
          </a:p>
        </p:txBody>
      </p:sp>
      <p:sp>
        <p:nvSpPr>
          <p:cNvPr id="79881" name="Line 9"/>
          <p:cNvSpPr>
            <a:spLocks noChangeShapeType="1"/>
          </p:cNvSpPr>
          <p:nvPr/>
        </p:nvSpPr>
        <p:spPr bwMode="auto">
          <a:xfrm>
            <a:off x="3429000" y="4114800"/>
            <a:ext cx="26670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cs-CZ">
              <a:latin typeface="Arial" pitchFamily="34" charset="0"/>
              <a:cs typeface="Arial" pitchFamily="34" charset="0"/>
            </a:endParaRPr>
          </a:p>
        </p:txBody>
      </p:sp>
      <p:sp>
        <p:nvSpPr>
          <p:cNvPr id="55304" name="Text Box 10"/>
          <p:cNvSpPr txBox="1">
            <a:spLocks noChangeArrowheads="1"/>
          </p:cNvSpPr>
          <p:nvPr/>
        </p:nvSpPr>
        <p:spPr bwMode="auto">
          <a:xfrm>
            <a:off x="3124200" y="3810000"/>
            <a:ext cx="381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 sz="2400">
              <a:latin typeface="Arial" pitchFamily="34" charset="0"/>
              <a:cs typeface="Arial" pitchFamily="34" charset="0"/>
            </a:endParaRPr>
          </a:p>
        </p:txBody>
      </p:sp>
      <p:sp>
        <p:nvSpPr>
          <p:cNvPr id="79883" name="Text Box 11"/>
          <p:cNvSpPr txBox="1">
            <a:spLocks noChangeArrowheads="1"/>
          </p:cNvSpPr>
          <p:nvPr/>
        </p:nvSpPr>
        <p:spPr bwMode="auto">
          <a:xfrm>
            <a:off x="3203575" y="594995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400" b="1" i="1">
                <a:latin typeface="Arial" pitchFamily="34" charset="0"/>
                <a:cs typeface="Arial" pitchFamily="34" charset="0"/>
              </a:rPr>
              <a:t>PODŘÍDIVÝ</a:t>
            </a:r>
          </a:p>
        </p:txBody>
      </p:sp>
      <p:sp>
        <p:nvSpPr>
          <p:cNvPr id="79884" name="Text Box 12"/>
          <p:cNvSpPr txBox="1">
            <a:spLocks noChangeArrowheads="1"/>
          </p:cNvSpPr>
          <p:nvPr/>
        </p:nvSpPr>
        <p:spPr bwMode="auto">
          <a:xfrm>
            <a:off x="6248400" y="3657600"/>
            <a:ext cx="2057400" cy="89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cs-CZ" sz="2400" b="1" i="1">
                <a:latin typeface="Arial" pitchFamily="34" charset="0"/>
                <a:cs typeface="Arial" pitchFamily="34" charset="0"/>
              </a:rPr>
              <a:t>PŘÁTELSKÝ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cs-CZ" sz="2400" b="1" i="1">
                <a:latin typeface="Arial" pitchFamily="34" charset="0"/>
                <a:cs typeface="Arial" pitchFamily="34" charset="0"/>
              </a:rPr>
              <a:t>(afiliativní)</a:t>
            </a:r>
          </a:p>
        </p:txBody>
      </p:sp>
      <p:sp>
        <p:nvSpPr>
          <p:cNvPr id="79885" name="Text Box 13"/>
          <p:cNvSpPr txBox="1">
            <a:spLocks noChangeArrowheads="1"/>
          </p:cNvSpPr>
          <p:nvPr/>
        </p:nvSpPr>
        <p:spPr bwMode="auto">
          <a:xfrm>
            <a:off x="3733800" y="3048000"/>
            <a:ext cx="6858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>
                <a:latin typeface="Arial" pitchFamily="34" charset="0"/>
                <a:cs typeface="Arial" pitchFamily="34" charset="0"/>
              </a:rPr>
              <a:t>OK</a:t>
            </a:r>
          </a:p>
          <a:p>
            <a:pPr>
              <a:spcBef>
                <a:spcPct val="50000"/>
              </a:spcBef>
            </a:pPr>
            <a:r>
              <a:rPr lang="cs-CZ" sz="2400" b="1">
                <a:latin typeface="Arial" pitchFamily="34" charset="0"/>
                <a:cs typeface="Arial" pitchFamily="34" charset="0"/>
              </a:rPr>
              <a:t>KO</a:t>
            </a:r>
          </a:p>
        </p:txBody>
      </p:sp>
      <p:sp>
        <p:nvSpPr>
          <p:cNvPr id="79886" name="Text Box 14"/>
          <p:cNvSpPr txBox="1">
            <a:spLocks noChangeArrowheads="1"/>
          </p:cNvSpPr>
          <p:nvPr/>
        </p:nvSpPr>
        <p:spPr bwMode="auto">
          <a:xfrm>
            <a:off x="5105400" y="3048000"/>
            <a:ext cx="6858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>
                <a:latin typeface="Arial" pitchFamily="34" charset="0"/>
                <a:cs typeface="Arial" pitchFamily="34" charset="0"/>
              </a:rPr>
              <a:t>OK</a:t>
            </a:r>
          </a:p>
          <a:p>
            <a:pPr>
              <a:spcBef>
                <a:spcPct val="50000"/>
              </a:spcBef>
            </a:pPr>
            <a:r>
              <a:rPr lang="cs-CZ" sz="2400" b="1">
                <a:latin typeface="Arial" pitchFamily="34" charset="0"/>
                <a:cs typeface="Arial" pitchFamily="34" charset="0"/>
              </a:rPr>
              <a:t>OK</a:t>
            </a:r>
          </a:p>
        </p:txBody>
      </p:sp>
      <p:sp>
        <p:nvSpPr>
          <p:cNvPr id="79887" name="Text Box 15"/>
          <p:cNvSpPr txBox="1">
            <a:spLocks noChangeArrowheads="1"/>
          </p:cNvSpPr>
          <p:nvPr/>
        </p:nvSpPr>
        <p:spPr bwMode="auto">
          <a:xfrm>
            <a:off x="3733800" y="4648200"/>
            <a:ext cx="762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>
                <a:latin typeface="Arial" pitchFamily="34" charset="0"/>
                <a:cs typeface="Arial" pitchFamily="34" charset="0"/>
              </a:rPr>
              <a:t>KO</a:t>
            </a:r>
          </a:p>
          <a:p>
            <a:pPr>
              <a:spcBef>
                <a:spcPct val="50000"/>
              </a:spcBef>
            </a:pPr>
            <a:r>
              <a:rPr lang="cs-CZ" sz="2400" b="1">
                <a:latin typeface="Arial" pitchFamily="34" charset="0"/>
                <a:cs typeface="Arial" pitchFamily="34" charset="0"/>
              </a:rPr>
              <a:t>KO</a:t>
            </a:r>
          </a:p>
        </p:txBody>
      </p:sp>
      <p:sp>
        <p:nvSpPr>
          <p:cNvPr id="79888" name="Text Box 16"/>
          <p:cNvSpPr txBox="1">
            <a:spLocks noChangeArrowheads="1"/>
          </p:cNvSpPr>
          <p:nvPr/>
        </p:nvSpPr>
        <p:spPr bwMode="auto">
          <a:xfrm>
            <a:off x="5181600" y="4648200"/>
            <a:ext cx="6858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>
                <a:latin typeface="Arial" pitchFamily="34" charset="0"/>
                <a:cs typeface="Arial" pitchFamily="34" charset="0"/>
              </a:rPr>
              <a:t>KO</a:t>
            </a:r>
          </a:p>
          <a:p>
            <a:pPr>
              <a:spcBef>
                <a:spcPct val="50000"/>
              </a:spcBef>
            </a:pPr>
            <a:r>
              <a:rPr lang="cs-CZ" sz="2400" b="1">
                <a:latin typeface="Arial" pitchFamily="34" charset="0"/>
                <a:cs typeface="Arial" pitchFamily="34" charset="0"/>
              </a:rPr>
              <a:t>OK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300"/>
                                        <p:tgtEl>
                                          <p:spTgt spid="79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4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79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9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79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4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300"/>
                                        <p:tgtEl>
                                          <p:spTgt spid="79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77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79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2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9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7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300"/>
                                        <p:tgtEl>
                                          <p:spTgt spid="79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39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300"/>
                                        <p:tgtEl>
                                          <p:spTgt spid="79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6500"/>
                            </p:stCondLst>
                            <p:childTnLst>
                              <p:par>
                                <p:cTn id="37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300"/>
                                        <p:tgtEl>
                                          <p:spTgt spid="79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9100"/>
                            </p:stCondLst>
                            <p:childTnLst>
                              <p:par>
                                <p:cTn id="41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300"/>
                                        <p:tgtEl>
                                          <p:spTgt spid="79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1700"/>
                            </p:stCondLst>
                            <p:childTnLst>
                              <p:par>
                                <p:cTn id="45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300"/>
                                        <p:tgtEl>
                                          <p:spTgt spid="79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6" grpId="0" autoUpdateAnimBg="0"/>
      <p:bldP spid="79877" grpId="0" animBg="1" autoUpdateAnimBg="0"/>
      <p:bldP spid="79878" grpId="0" autoUpdateAnimBg="0"/>
      <p:bldP spid="79879" grpId="0" animBg="1"/>
      <p:bldP spid="79881" grpId="0" animBg="1"/>
      <p:bldP spid="79883" grpId="0" autoUpdateAnimBg="0"/>
      <p:bldP spid="79884" grpId="0" autoUpdateAnimBg="0"/>
      <p:bldP spid="79885" grpId="0" autoUpdateAnimBg="0"/>
      <p:bldP spid="79886" grpId="0" autoUpdateAnimBg="0"/>
      <p:bldP spid="79887" grpId="0" autoUpdateAnimBg="0"/>
      <p:bldP spid="79888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00" name="Rectangle 4"/>
          <p:cNvSpPr>
            <a:spLocks noChangeArrowheads="1"/>
          </p:cNvSpPr>
          <p:nvPr/>
        </p:nvSpPr>
        <p:spPr bwMode="auto">
          <a:xfrm>
            <a:off x="609600" y="609600"/>
            <a:ext cx="7772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cs-CZ" sz="3600" b="1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TYPOLOGIE LIDÍ SE KTERÝMI JEDNÁME</a:t>
            </a:r>
          </a:p>
        </p:txBody>
      </p:sp>
      <p:sp>
        <p:nvSpPr>
          <p:cNvPr id="56323" name="Text Box 5"/>
          <p:cNvSpPr txBox="1">
            <a:spLocks noChangeArrowheads="1"/>
          </p:cNvSpPr>
          <p:nvPr/>
        </p:nvSpPr>
        <p:spPr bwMode="auto">
          <a:xfrm>
            <a:off x="2590800" y="2209800"/>
            <a:ext cx="1524000" cy="466725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400" b="1">
                <a:latin typeface="Arial" pitchFamily="34" charset="0"/>
                <a:cs typeface="Arial" pitchFamily="34" charset="0"/>
              </a:rPr>
              <a:t>OSOBY</a:t>
            </a:r>
          </a:p>
        </p:txBody>
      </p:sp>
      <p:sp>
        <p:nvSpPr>
          <p:cNvPr id="56324" name="Text Box 6"/>
          <p:cNvSpPr txBox="1">
            <a:spLocks noChangeArrowheads="1"/>
          </p:cNvSpPr>
          <p:nvPr/>
        </p:nvSpPr>
        <p:spPr bwMode="auto">
          <a:xfrm>
            <a:off x="457200" y="2971800"/>
            <a:ext cx="2819400" cy="466725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>
                <a:latin typeface="Arial" pitchFamily="34" charset="0"/>
                <a:cs typeface="Arial" pitchFamily="34" charset="0"/>
              </a:rPr>
              <a:t>NEPROBLÉMOVÉ</a:t>
            </a:r>
          </a:p>
        </p:txBody>
      </p:sp>
      <p:sp>
        <p:nvSpPr>
          <p:cNvPr id="56325" name="Text Box 7"/>
          <p:cNvSpPr txBox="1">
            <a:spLocks noChangeArrowheads="1"/>
          </p:cNvSpPr>
          <p:nvPr/>
        </p:nvSpPr>
        <p:spPr bwMode="auto">
          <a:xfrm>
            <a:off x="3733800" y="3048000"/>
            <a:ext cx="2438400" cy="466725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>
                <a:latin typeface="Arial" pitchFamily="34" charset="0"/>
                <a:cs typeface="Arial" pitchFamily="34" charset="0"/>
              </a:rPr>
              <a:t>PROBLÉMOVÉ</a:t>
            </a:r>
          </a:p>
        </p:txBody>
      </p:sp>
      <p:sp>
        <p:nvSpPr>
          <p:cNvPr id="56326" name="Text Box 8"/>
          <p:cNvSpPr txBox="1">
            <a:spLocks noChangeArrowheads="1"/>
          </p:cNvSpPr>
          <p:nvPr/>
        </p:nvSpPr>
        <p:spPr bwMode="auto">
          <a:xfrm>
            <a:off x="2438400" y="4114800"/>
            <a:ext cx="2286000" cy="1727200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5000"/>
              </a:lnSpc>
              <a:spcBef>
                <a:spcPct val="50000"/>
              </a:spcBef>
              <a:buClr>
                <a:schemeClr val="folHlink"/>
              </a:buClr>
              <a:buFontTx/>
              <a:buChar char="•"/>
            </a:pPr>
            <a:r>
              <a:rPr lang="cs-CZ" sz="2400">
                <a:latin typeface="Arial" pitchFamily="34" charset="0"/>
                <a:cs typeface="Arial" pitchFamily="34" charset="0"/>
              </a:rPr>
              <a:t> </a:t>
            </a:r>
            <a:r>
              <a:rPr lang="cs-CZ" sz="2400" b="1">
                <a:latin typeface="Arial" pitchFamily="34" charset="0"/>
                <a:cs typeface="Arial" pitchFamily="34" charset="0"/>
              </a:rPr>
              <a:t>JEDNÁNÍM</a:t>
            </a:r>
          </a:p>
          <a:p>
            <a:pPr>
              <a:lnSpc>
                <a:spcPct val="70000"/>
              </a:lnSpc>
              <a:spcBef>
                <a:spcPct val="50000"/>
              </a:spcBef>
              <a:buFontTx/>
              <a:buChar char="•"/>
            </a:pPr>
            <a:r>
              <a:rPr lang="cs-CZ" sz="2400" b="1">
                <a:latin typeface="Arial" pitchFamily="34" charset="0"/>
                <a:cs typeface="Arial" pitchFamily="34" charset="0"/>
              </a:rPr>
              <a:t> ZJEVEM</a:t>
            </a:r>
          </a:p>
          <a:p>
            <a:pPr>
              <a:lnSpc>
                <a:spcPct val="70000"/>
              </a:lnSpc>
              <a:spcBef>
                <a:spcPct val="50000"/>
              </a:spcBef>
              <a:buFontTx/>
              <a:buChar char="•"/>
            </a:pPr>
            <a:r>
              <a:rPr lang="cs-CZ" sz="2400" b="1">
                <a:latin typeface="Arial" pitchFamily="34" charset="0"/>
                <a:cs typeface="Arial" pitchFamily="34" charset="0"/>
              </a:rPr>
              <a:t> STAVEM</a:t>
            </a:r>
          </a:p>
          <a:p>
            <a:pPr>
              <a:lnSpc>
                <a:spcPct val="70000"/>
              </a:lnSpc>
              <a:spcBef>
                <a:spcPct val="50000"/>
              </a:spcBef>
              <a:buFontTx/>
              <a:buChar char="•"/>
            </a:pPr>
            <a:r>
              <a:rPr lang="cs-CZ" sz="2400" b="1">
                <a:latin typeface="Arial" pitchFamily="34" charset="0"/>
                <a:cs typeface="Arial" pitchFamily="34" charset="0"/>
              </a:rPr>
              <a:t> JINÝ DŮVOD</a:t>
            </a:r>
          </a:p>
        </p:txBody>
      </p:sp>
      <p:sp>
        <p:nvSpPr>
          <p:cNvPr id="56327" name="Text Box 9"/>
          <p:cNvSpPr txBox="1">
            <a:spLocks noChangeArrowheads="1"/>
          </p:cNvSpPr>
          <p:nvPr/>
        </p:nvSpPr>
        <p:spPr bwMode="auto">
          <a:xfrm>
            <a:off x="5486400" y="4114800"/>
            <a:ext cx="3048000" cy="2147888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185738" indent="-185738">
              <a:spcBef>
                <a:spcPct val="50000"/>
              </a:spcBef>
              <a:buClr>
                <a:schemeClr val="folHlink"/>
              </a:buClr>
              <a:buFontTx/>
              <a:buChar char="•"/>
            </a:pPr>
            <a:r>
              <a:rPr lang="cs-CZ" sz="2400" b="1">
                <a:latin typeface="Arial" pitchFamily="34" charset="0"/>
                <a:cs typeface="Arial" pitchFamily="34" charset="0"/>
              </a:rPr>
              <a:t>CHCE NEMOŽNÉ</a:t>
            </a:r>
          </a:p>
          <a:p>
            <a:pPr marL="185738" indent="-185738">
              <a:lnSpc>
                <a:spcPct val="85000"/>
              </a:lnSpc>
              <a:spcBef>
                <a:spcPct val="50000"/>
              </a:spcBef>
              <a:buClr>
                <a:schemeClr val="folHlink"/>
              </a:buClr>
              <a:buFontTx/>
              <a:buChar char="•"/>
            </a:pPr>
            <a:r>
              <a:rPr lang="cs-CZ" sz="2400" b="1">
                <a:latin typeface="Arial" pitchFamily="34" charset="0"/>
                <a:cs typeface="Arial" pitchFamily="34" charset="0"/>
              </a:rPr>
              <a:t>CHCE MOŽNÉ  (NEMOŽNĚ)</a:t>
            </a:r>
          </a:p>
          <a:p>
            <a:pPr marL="185738" indent="-185738">
              <a:lnSpc>
                <a:spcPct val="70000"/>
              </a:lnSpc>
              <a:spcBef>
                <a:spcPct val="50000"/>
              </a:spcBef>
              <a:buClr>
                <a:schemeClr val="folHlink"/>
              </a:buClr>
              <a:buFontTx/>
              <a:buChar char="•"/>
            </a:pPr>
            <a:r>
              <a:rPr lang="cs-CZ" sz="2400" b="1">
                <a:latin typeface="Arial" pitchFamily="34" charset="0"/>
                <a:cs typeface="Arial" pitchFamily="34" charset="0"/>
              </a:rPr>
              <a:t> DĚLÁ CO NEMÁ</a:t>
            </a:r>
          </a:p>
          <a:p>
            <a:pPr marL="185738" indent="-185738">
              <a:lnSpc>
                <a:spcPct val="70000"/>
              </a:lnSpc>
              <a:spcBef>
                <a:spcPct val="50000"/>
              </a:spcBef>
              <a:buClr>
                <a:schemeClr val="folHlink"/>
              </a:buClr>
              <a:buFontTx/>
              <a:buChar char="•"/>
            </a:pPr>
            <a:r>
              <a:rPr lang="cs-CZ" sz="2400" b="1">
                <a:latin typeface="Arial" pitchFamily="34" charset="0"/>
                <a:cs typeface="Arial" pitchFamily="34" charset="0"/>
              </a:rPr>
              <a:t> NEDĚLÁ CO MÁ</a:t>
            </a:r>
          </a:p>
        </p:txBody>
      </p:sp>
      <p:sp>
        <p:nvSpPr>
          <p:cNvPr id="56328" name="Line 10"/>
          <p:cNvSpPr>
            <a:spLocks noChangeShapeType="1"/>
          </p:cNvSpPr>
          <p:nvPr/>
        </p:nvSpPr>
        <p:spPr bwMode="auto">
          <a:xfrm flipH="1">
            <a:off x="2667000" y="2667000"/>
            <a:ext cx="533400" cy="30480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cs-CZ">
              <a:latin typeface="Arial" pitchFamily="34" charset="0"/>
              <a:cs typeface="Arial" pitchFamily="34" charset="0"/>
            </a:endParaRPr>
          </a:p>
        </p:txBody>
      </p:sp>
      <p:sp>
        <p:nvSpPr>
          <p:cNvPr id="56329" name="Line 11"/>
          <p:cNvSpPr>
            <a:spLocks noChangeShapeType="1"/>
          </p:cNvSpPr>
          <p:nvPr/>
        </p:nvSpPr>
        <p:spPr bwMode="auto">
          <a:xfrm>
            <a:off x="3505200" y="2667000"/>
            <a:ext cx="609600" cy="38100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cs-CZ">
              <a:latin typeface="Arial" pitchFamily="34" charset="0"/>
              <a:cs typeface="Arial" pitchFamily="34" charset="0"/>
            </a:endParaRPr>
          </a:p>
        </p:txBody>
      </p:sp>
      <p:sp>
        <p:nvSpPr>
          <p:cNvPr id="56330" name="Line 12"/>
          <p:cNvSpPr>
            <a:spLocks noChangeShapeType="1"/>
          </p:cNvSpPr>
          <p:nvPr/>
        </p:nvSpPr>
        <p:spPr bwMode="auto">
          <a:xfrm flipH="1">
            <a:off x="3657600" y="3505200"/>
            <a:ext cx="1066800" cy="60960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cs-CZ">
              <a:latin typeface="Arial" pitchFamily="34" charset="0"/>
              <a:cs typeface="Arial" pitchFamily="34" charset="0"/>
            </a:endParaRPr>
          </a:p>
        </p:txBody>
      </p:sp>
      <p:sp>
        <p:nvSpPr>
          <p:cNvPr id="56331" name="Line 13"/>
          <p:cNvSpPr>
            <a:spLocks noChangeShapeType="1"/>
          </p:cNvSpPr>
          <p:nvPr/>
        </p:nvSpPr>
        <p:spPr bwMode="auto">
          <a:xfrm>
            <a:off x="5257800" y="3505200"/>
            <a:ext cx="990600" cy="60960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cs-CZ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231</Words>
  <Application>Microsoft Office PowerPoint</Application>
  <PresentationFormat>Předvádění na obrazovce (4:3)</PresentationFormat>
  <Paragraphs>100</Paragraphs>
  <Slides>10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2" baseType="lpstr">
      <vt:lpstr>Motiv sady Office</vt:lpstr>
      <vt:lpstr>Clip</vt:lpstr>
      <vt:lpstr>SOCIÁLNÍ STYK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 STYK</dc:title>
  <dc:creator>Joža</dc:creator>
  <cp:lastModifiedBy>Joža</cp:lastModifiedBy>
  <cp:revision>1</cp:revision>
  <dcterms:created xsi:type="dcterms:W3CDTF">2012-03-06T06:50:56Z</dcterms:created>
  <dcterms:modified xsi:type="dcterms:W3CDTF">2012-03-06T06:53:35Z</dcterms:modified>
</cp:coreProperties>
</file>