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6206-4C35-464F-B937-82268EE857D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C6FE-8089-4F5E-9809-70BA51CE14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6206-4C35-464F-B937-82268EE857D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C6FE-8089-4F5E-9809-70BA51CE14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6206-4C35-464F-B937-82268EE857D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C6FE-8089-4F5E-9809-70BA51CE14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6206-4C35-464F-B937-82268EE857D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C6FE-8089-4F5E-9809-70BA51CE14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6206-4C35-464F-B937-82268EE857D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C6FE-8089-4F5E-9809-70BA51CE14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6206-4C35-464F-B937-82268EE857D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C6FE-8089-4F5E-9809-70BA51CE14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6206-4C35-464F-B937-82268EE857D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C6FE-8089-4F5E-9809-70BA51CE14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6206-4C35-464F-B937-82268EE857D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C6FE-8089-4F5E-9809-70BA51CE14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6206-4C35-464F-B937-82268EE857D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C6FE-8089-4F5E-9809-70BA51CE14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6206-4C35-464F-B937-82268EE857D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C6FE-8089-4F5E-9809-70BA51CE14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6206-4C35-464F-B937-82268EE857D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C6FE-8089-4F5E-9809-70BA51CE14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F6206-4C35-464F-B937-82268EE857D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8C6FE-8089-4F5E-9809-70BA51CE148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115616" y="2204864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PSYCHOLOGIE JAKO VĚDA</a:t>
            </a:r>
          </a:p>
          <a:p>
            <a:pPr algn="ctr"/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PSYCHOLOGICKÉ TEORIE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971600" y="620688"/>
            <a:ext cx="7162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SYSTÉM PSYCHOLOGICKÝCH VĚD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907704" y="2420888"/>
            <a:ext cx="541020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PSYCHOLOGICKÉ DISCIPLÍNY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602904" y="3868688"/>
            <a:ext cx="2362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TEORETICKÉ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717704" y="3868688"/>
            <a:ext cx="2209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APLIKOVANÉ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917104" y="5240288"/>
            <a:ext cx="1905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ZÁKLADNÍ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507904" y="5240288"/>
            <a:ext cx="1981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SPECIÁLNÍ</a:t>
            </a:r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3660304" y="2954288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4955704" y="2954288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2136304" y="4325888"/>
            <a:ext cx="457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3431704" y="4325888"/>
            <a:ext cx="457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8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1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6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1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4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3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7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2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 animBg="1" autoUpdateAnimBg="0"/>
      <p:bldP spid="17414" grpId="0" animBg="1" autoUpdateAnimBg="0"/>
      <p:bldP spid="17415" grpId="0" animBg="1" autoUpdateAnimBg="0"/>
      <p:bldP spid="17416" grpId="0" animBg="1" autoUpdateAnimBg="0"/>
      <p:bldP spid="17417" grpId="0" animBg="1" autoUpdateAnimBg="0"/>
      <p:bldP spid="17418" grpId="0" animBg="1"/>
      <p:bldP spid="17419" grpId="0" animBg="1"/>
      <p:bldP spid="17420" grpId="0" animBg="1"/>
      <p:bldP spid="174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11188" y="549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PSYCHOLOGICKÉ METODY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09600" y="2209800"/>
            <a:ext cx="3810000" cy="361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1"/>
              </a:buClr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POZOROVÁNÍ</a:t>
            </a: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ROZHOVOR</a:t>
            </a: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EXPERIMENT</a:t>
            </a: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DOTAZNÍKOVÉ</a:t>
            </a: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ANALÝZA PRODUKTŮ ČINNOSTI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572000" y="2854325"/>
            <a:ext cx="3810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1"/>
              </a:buClr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VÝZKUMNÉ</a:t>
            </a: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DIAGNOSTICKÉ</a:t>
            </a: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VÝCVIKOVÉ</a:t>
            </a: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INTERVENČNÍ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9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"/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8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7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3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3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3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6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300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7" grpId="0" build="p" autoUpdateAnimBg="0" advAuto="3000"/>
      <p:bldP spid="18438" grpId="0" build="p" autoUpdateAnimBg="0" advAuto="3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524000" y="838200"/>
            <a:ext cx="5562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JEDINEC JAKO: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85800" y="2354263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OBJEKT (OBĚŤ) PSYCHOLOGICKÉHO PŮSOBENÍ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SzPct val="80000"/>
              <a:defRPr/>
            </a:pP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UŽIVATEL PSYCHOLOGICKÝCH POZNATKŮ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SzPct val="80000"/>
              <a:defRPr/>
            </a:pP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UŽIVATEL PSYCHOLOGICKÝCH SLUŽEB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6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 build="p" autoUpdateAnimBg="0" advAuto="2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339752" y="2636912"/>
            <a:ext cx="434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PSYCHOLOGIE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115616" y="4221088"/>
            <a:ext cx="1828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PŘEDMĚT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635896" y="4293096"/>
            <a:ext cx="1447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SYSTÉM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616352" y="4084712"/>
            <a:ext cx="25146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METODOLOGIEMETODY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827584" y="980728"/>
            <a:ext cx="7572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PSYCHOLOGIE JAKO VĚDA</a:t>
            </a:r>
          </a:p>
        </p:txBody>
      </p:sp>
      <p:sp>
        <p:nvSpPr>
          <p:cNvPr id="9223" name="Line 9"/>
          <p:cNvSpPr>
            <a:spLocks noChangeShapeType="1"/>
          </p:cNvSpPr>
          <p:nvPr/>
        </p:nvSpPr>
        <p:spPr bwMode="auto">
          <a:xfrm flipH="1">
            <a:off x="2339752" y="3094112"/>
            <a:ext cx="1676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24" name="Line 10"/>
          <p:cNvSpPr>
            <a:spLocks noChangeShapeType="1"/>
          </p:cNvSpPr>
          <p:nvPr/>
        </p:nvSpPr>
        <p:spPr bwMode="auto">
          <a:xfrm>
            <a:off x="5311552" y="3094112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25" name="Line 11"/>
          <p:cNvSpPr>
            <a:spLocks noChangeShapeType="1"/>
          </p:cNvSpPr>
          <p:nvPr/>
        </p:nvSpPr>
        <p:spPr bwMode="auto">
          <a:xfrm>
            <a:off x="4397152" y="3094112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0" y="558924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POZNAT - VYSVĚTLIT - OVLIVNIT - PREDIKOVAT</a:t>
            </a:r>
            <a:endParaRPr lang="cs-CZ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8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 autoUpdateAnimBg="0"/>
      <p:bldP spid="4101" grpId="0" animBg="1" autoUpdateAnimBg="0"/>
      <p:bldP spid="4102" grpId="0" animBg="1" autoUpdateAnimBg="0"/>
      <p:bldP spid="4103" grpId="0" animBg="1" autoUpdateAnimBg="0"/>
      <p:bldP spid="41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5800" y="762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PŘEDMĚT PSYCHOLOGIE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83568" y="206084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1"/>
              </a:buClr>
              <a:buSzPct val="80000"/>
              <a:buFont typeface="Wingdings" pitchFamily="2" charset="2"/>
              <a:buNone/>
              <a:defRPr/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PROŽÍVÁNÍ</a:t>
            </a:r>
          </a:p>
          <a:p>
            <a:pPr marL="342900" indent="-342900" algn="ctr">
              <a:spcBef>
                <a:spcPct val="20000"/>
              </a:spcBef>
              <a:buClr>
                <a:schemeClr val="bg1"/>
              </a:buClr>
              <a:buSzPct val="80000"/>
              <a:buFont typeface="Wingdings" pitchFamily="2" charset="2"/>
              <a:buNone/>
              <a:defRPr/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x</a:t>
            </a:r>
          </a:p>
          <a:p>
            <a:pPr marL="342900" indent="-342900" algn="ctr">
              <a:spcBef>
                <a:spcPct val="20000"/>
              </a:spcBef>
              <a:buClr>
                <a:schemeClr val="bg1"/>
              </a:buClr>
              <a:buSzPct val="80000"/>
              <a:buFont typeface="Wingdings" pitchFamily="2" charset="2"/>
              <a:buNone/>
              <a:defRPr/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CHOVÁNÍ</a:t>
            </a:r>
          </a:p>
          <a:p>
            <a:pPr marL="342900" indent="-342900" algn="ctr">
              <a:spcBef>
                <a:spcPct val="20000"/>
              </a:spcBef>
              <a:buClr>
                <a:schemeClr val="bg1"/>
              </a:buClr>
              <a:buSzPct val="80000"/>
              <a:buFont typeface="Wingdings" pitchFamily="2" charset="2"/>
              <a:buNone/>
              <a:defRPr/>
            </a:pPr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bg1"/>
              </a:buClr>
              <a:buSzPct val="80000"/>
              <a:buFont typeface="Wingdings" pitchFamily="2" charset="2"/>
              <a:buNone/>
              <a:defRPr/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PROŽÍVÁNÍ A CHOVÁNÍ ŽIVÝCH ORGANISMŮ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>
            <a:off x="4572000" y="3933056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9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 build="p" autoUpdateAnimBg="0" advAuto="2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323850" y="620713"/>
            <a:ext cx="842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PSYCHOLOGICKÉ TEORIE A SMĚRY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116013" y="2205038"/>
            <a:ext cx="7056437" cy="308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cs-CZ" sz="2800" dirty="0"/>
              <a:t>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HLUBINNÁ  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 BEHAVIORISMUS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 KOGNITIVNÍ 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 MATERIALISTICKO – DIALEKTICKÁ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 HUMANISTICKÁ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5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9144000" cy="11398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HLUBINNÁ PSYCHOLOGIE</a:t>
            </a:r>
            <a:b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PSYCHOANALÝZA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23850" y="1989138"/>
            <a:ext cx="820896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cs-CZ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FREUD, ADLER, JUNG</a:t>
            </a:r>
          </a:p>
          <a:p>
            <a:pPr algn="ctr">
              <a:spcBef>
                <a:spcPct val="50000"/>
              </a:spcBef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cs-CZ" sz="2400" b="1" i="1" dirty="0">
                <a:latin typeface="Arial" pitchFamily="34" charset="0"/>
                <a:cs typeface="Arial" pitchFamily="34" charset="0"/>
              </a:rPr>
              <a:t>DUŠEVNÍ ŽIVOT ČLOVĚKA VYSVĚTLUJE JAKO VÝRAZ JEHO VĚDOMÝCH ČI PODVĚDOMÝCH PROCESŮ</a:t>
            </a:r>
          </a:p>
          <a:p>
            <a:pPr algn="ctr">
              <a:spcBef>
                <a:spcPct val="50000"/>
              </a:spcBef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HLAVNÍ POJMY A KATEGORIE: </a:t>
            </a:r>
            <a:br>
              <a:rPr lang="cs-CZ" sz="2400" b="1" dirty="0">
                <a:latin typeface="Arial" pitchFamily="34" charset="0"/>
                <a:cs typeface="Arial" pitchFamily="34" charset="0"/>
              </a:rPr>
            </a:br>
            <a:r>
              <a:rPr lang="cs-CZ" sz="2400" b="1" dirty="0">
                <a:latin typeface="Arial" pitchFamily="34" charset="0"/>
                <a:cs typeface="Arial" pitchFamily="34" charset="0"/>
              </a:rPr>
              <a:t>NEVĚDOMÍ, LIBIDO, DESTRUKČNÍ PUD, KONFLIKTY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KOGNITIVNÍ PSYCHOLOGIE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827088" y="1844675"/>
            <a:ext cx="70580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TOLMAN, LAZARUS</a:t>
            </a:r>
          </a:p>
          <a:p>
            <a:pPr algn="ctr">
              <a:spcBef>
                <a:spcPct val="50000"/>
              </a:spcBef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cs-CZ" sz="2400" b="1" i="1" dirty="0">
                <a:latin typeface="Arial" pitchFamily="34" charset="0"/>
                <a:cs typeface="Arial" pitchFamily="34" charset="0"/>
              </a:rPr>
              <a:t>ZDŮRAZŇUJE VÝZNAM POZNÁVACÍCH PROCESŮ, ROZVOJ ŘEČI, SYMBOLY, PODPRAHOVÉ VNÍMÁNÍ</a:t>
            </a:r>
          </a:p>
          <a:p>
            <a:pPr algn="ctr">
              <a:spcBef>
                <a:spcPct val="50000"/>
              </a:spcBef>
              <a:defRPr/>
            </a:pPr>
            <a:endParaRPr lang="cs-CZ" sz="2400" b="1" i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HLAVNÍ  POJMY A KATEGORIE:</a:t>
            </a:r>
            <a:br>
              <a:rPr lang="cs-CZ" sz="2400" b="1" dirty="0">
                <a:latin typeface="Arial" pitchFamily="34" charset="0"/>
                <a:cs typeface="Arial" pitchFamily="34" charset="0"/>
              </a:rPr>
            </a:br>
            <a:r>
              <a:rPr lang="cs-CZ" sz="2400" b="1" dirty="0">
                <a:latin typeface="Arial" pitchFamily="34" charset="0"/>
                <a:cs typeface="Arial" pitchFamily="34" charset="0"/>
              </a:rPr>
              <a:t> KOGNITIVNÍ MAPY, CHOVÁNÍ JAKO REAKCE NA KOGNITIVNÍ PŘEDSTAVU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BEHAVIORISMUS</a:t>
            </a:r>
            <a:b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(NEOBEHAVIORISMUS)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971550" y="2276475"/>
            <a:ext cx="7272338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WATSON, HULL, SKINNER</a:t>
            </a:r>
          </a:p>
          <a:p>
            <a:pPr>
              <a:spcBef>
                <a:spcPct val="50000"/>
              </a:spcBef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cs-CZ" sz="2400" b="1" i="1" dirty="0">
                <a:latin typeface="Arial" pitchFamily="34" charset="0"/>
                <a:cs typeface="Arial" pitchFamily="34" charset="0"/>
              </a:rPr>
              <a:t>ZTOTOŽNILI PSYCHIKU A CHOVÁNÍ, KTERÉ JE PŘÍSTUPNÉ OBJEKTIVNÍMU ZKOUMÁNÍ</a:t>
            </a:r>
          </a:p>
          <a:p>
            <a:pPr algn="ctr">
              <a:spcBef>
                <a:spcPct val="50000"/>
              </a:spcBef>
              <a:defRPr/>
            </a:pPr>
            <a:endParaRPr lang="cs-CZ" sz="2400" b="1" i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HLAVNÍ POJMY A KATEGORIE: </a:t>
            </a:r>
          </a:p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S-R TEORIE (PODNĚT, REAKCE), S-O-R TEORIE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DIALEKTICKO-MATERIALISTICKÁ PSYCHOLOGIE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39750" y="2060575"/>
            <a:ext cx="80645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RUBINŠTEJN, VYGOTSKIJ, GAĽPERIN</a:t>
            </a:r>
          </a:p>
          <a:p>
            <a:pPr algn="ctr">
              <a:spcBef>
                <a:spcPct val="50000"/>
              </a:spcBef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cs-CZ" sz="2400" b="1" i="1" dirty="0">
                <a:latin typeface="Arial" pitchFamily="34" charset="0"/>
                <a:cs typeface="Arial" pitchFamily="34" charset="0"/>
              </a:rPr>
              <a:t>PSYCHIKA JAKO FUNKCE MOZKU SE POVAŽUJE ZA SPECIFICKOU VLASTNOST ZVLÁŠTNÍM ZPŮSOBEM ORGANIZOVANÉ HMOTY</a:t>
            </a:r>
          </a:p>
          <a:p>
            <a:pPr algn="ctr">
              <a:spcBef>
                <a:spcPct val="50000"/>
              </a:spcBef>
              <a:defRPr/>
            </a:pPr>
            <a:endParaRPr lang="cs-CZ" sz="2400" b="1" i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HLAVNÍ POJMY A KATEGORIE:</a:t>
            </a:r>
          </a:p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PRINCIP DETERMINISMU, PRINCIP ODRAZU, PSYCHIKA JAKO OTEVŘENÝ SYSTÉM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HUMANISTICKÁ PSYCHOLOGIE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042988" y="1700213"/>
            <a:ext cx="7056437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MASLOW, ROGERS</a:t>
            </a:r>
          </a:p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spcBef>
                <a:spcPct val="50000"/>
              </a:spcBef>
              <a:defRPr/>
            </a:pPr>
            <a:r>
              <a:rPr lang="cs-CZ" sz="2400" b="1" i="1" dirty="0">
                <a:latin typeface="Arial" pitchFamily="34" charset="0"/>
                <a:cs typeface="Arial" pitchFamily="34" charset="0"/>
              </a:rPr>
              <a:t>ČLOVĚK JE VNÍMÁN JAKOP CELISTVÁ, JEDINENČÁ OSOBNOST S VNITŘNÍMI ZKUŠENOSTMI A TENDENCÍ K SEBEAKTUALIZACI</a:t>
            </a:r>
          </a:p>
          <a:p>
            <a:pPr algn="ctr">
              <a:spcBef>
                <a:spcPct val="50000"/>
              </a:spcBef>
              <a:defRPr/>
            </a:pPr>
            <a:endParaRPr lang="cs-CZ" sz="2400" b="1" i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KLÍČOVÉ POJMY A KATEGORIE:</a:t>
            </a:r>
          </a:p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„JÁ“ JAKO UVĚDOMOVANÉ VNÍMÁNÍ SEBE SAMA, EMPATIE, AKCEPTACE, KONGRUENCE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232</Words>
  <Application>Microsoft Office PowerPoint</Application>
  <PresentationFormat>Předvádění na obrazovce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Snímek 1</vt:lpstr>
      <vt:lpstr>Snímek 2</vt:lpstr>
      <vt:lpstr>Snímek 3</vt:lpstr>
      <vt:lpstr>Snímek 4</vt:lpstr>
      <vt:lpstr>HLUBINNÁ PSYCHOLOGIE PSYCHOANALÝZA</vt:lpstr>
      <vt:lpstr>KOGNITIVNÍ PSYCHOLOGIE</vt:lpstr>
      <vt:lpstr>BEHAVIORISMUS (NEOBEHAVIORISMUS)</vt:lpstr>
      <vt:lpstr>DIALEKTICKO-MATERIALISTICKÁ PSYCHOLOGIE</vt:lpstr>
      <vt:lpstr>HUMANISTICKÁ PSYCHOLOGIE</vt:lpstr>
      <vt:lpstr>Snímek 10</vt:lpstr>
      <vt:lpstr>Snímek 11</vt:lpstr>
      <vt:lpstr>Snímek 12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Joža</dc:creator>
  <cp:lastModifiedBy>Joža</cp:lastModifiedBy>
  <cp:revision>1</cp:revision>
  <dcterms:created xsi:type="dcterms:W3CDTF">2012-03-06T06:22:56Z</dcterms:created>
  <dcterms:modified xsi:type="dcterms:W3CDTF">2012-03-06T06:31:01Z</dcterms:modified>
</cp:coreProperties>
</file>