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F6206-4C35-464F-B937-82268EE857D9}" type="datetimeFigureOut">
              <a:rPr lang="cs-CZ" smtClean="0"/>
              <a:t>6.3.2012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8C6FE-8089-4F5E-9809-70BA51CE148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15616" y="2204864"/>
            <a:ext cx="6912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PSYCHOLOGIE JAKO VĚDA</a:t>
            </a:r>
          </a:p>
          <a:p>
            <a:pPr algn="ctr"/>
            <a:r>
              <a:rPr lang="cs-CZ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PSYCHOLOGICKÉ TEORIE</a:t>
            </a:r>
            <a:endParaRPr lang="cs-CZ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971600" y="620688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SYSTÉM PSYCHOLOGICKÝCH VĚD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07704" y="2420888"/>
            <a:ext cx="5410200" cy="5286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PSYCHOLOGICKÉ DISCIPLÍNY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1602904" y="3868688"/>
            <a:ext cx="2362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TEORETICKÉ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717704" y="3868688"/>
            <a:ext cx="2209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APLIKOVANÉ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917104" y="5240288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ZÁKLADNÍ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507904" y="5240288"/>
            <a:ext cx="1981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SPECIÁLNÍ</a:t>
            </a:r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 flipH="1">
            <a:off x="3660304" y="2954288"/>
            <a:ext cx="685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955704" y="2954288"/>
            <a:ext cx="9144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flipH="1">
            <a:off x="2136304" y="4325888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3431704" y="4325888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8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1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6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1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4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7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2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3" grpId="0" animBg="1" autoUpdateAnimBg="0"/>
      <p:bldP spid="17414" grpId="0" animBg="1" autoUpdateAnimBg="0"/>
      <p:bldP spid="17415" grpId="0" animBg="1" autoUpdateAnimBg="0"/>
      <p:bldP spid="17416" grpId="0" animBg="1" autoUpdateAnimBg="0"/>
      <p:bldP spid="17417" grpId="0" animBg="1" autoUpdateAnimBg="0"/>
      <p:bldP spid="17418" grpId="0" animBg="1"/>
      <p:bldP spid="17419" grpId="0" animBg="1"/>
      <p:bldP spid="17420" grpId="0" animBg="1"/>
      <p:bldP spid="1742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11188" y="5492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PSYCHOLOGICKÉ METODY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09600" y="2209800"/>
            <a:ext cx="381000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POZOROVÁNÍ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ROZHOVOR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EXPERIMENT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DOTAZNÍKOVÉ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ANALÝZA PRODUKTŮ ČINNOSTI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4572000" y="2854325"/>
            <a:ext cx="38100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VÝZKUMNÉ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DIAGNOSTICKÉ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VÝCVIKOVÉ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INTERVENČNÍ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18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9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2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184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184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8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300"/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7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300"/>
                                        <p:tgtEl>
                                          <p:spTgt spid="184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300"/>
                                        <p:tgtEl>
                                          <p:spTgt spid="184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3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184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6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300"/>
                                        <p:tgtEl>
                                          <p:spTgt spid="184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18437" grpId="0" build="p" autoUpdateAnimBg="0" advAuto="3000"/>
      <p:bldP spid="18438" grpId="0" build="p" autoUpdateAnimBg="0" advAuto="3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1524000" y="838200"/>
            <a:ext cx="5562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JEDINEC JAKO: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85800" y="2354263"/>
            <a:ext cx="77724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OBJEKT (OBĚŤ) PSYCHOLOGICKÉHO PŮSOBENÍ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0000"/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UŽIVATEL PSYCHOLOGICKÝCH POZNATKŮ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0000"/>
              <a:defRPr/>
            </a:pPr>
            <a:endParaRPr lang="cs-CZ" sz="2800" b="1" dirty="0">
              <a:latin typeface="Arial" pitchFamily="34" charset="0"/>
              <a:cs typeface="Arial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80000"/>
              <a:buFontTx/>
              <a:buBlip>
                <a:blip r:embed="rId2"/>
              </a:buBlip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UŽIVATEL PSYCHOLOGICKÝCH SLUŽEB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21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7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215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6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215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09" grpId="0" build="p" autoUpdateAnimBg="0" advAuto="2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339752" y="2636912"/>
            <a:ext cx="4343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PSYCHOLOGIE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115616" y="4221088"/>
            <a:ext cx="1828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PŘEDMĚT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635896" y="4293096"/>
            <a:ext cx="1447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SYSTÉM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616352" y="4084712"/>
            <a:ext cx="25146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METODOLOGIEMETODY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827584" y="980728"/>
            <a:ext cx="7572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PSYCHOLOGIE JAKO VĚDA</a:t>
            </a:r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H="1">
            <a:off x="2339752" y="3094112"/>
            <a:ext cx="1676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>
            <a:off x="5311552" y="3094112"/>
            <a:ext cx="14478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9225" name="Line 11"/>
          <p:cNvSpPr>
            <a:spLocks noChangeShapeType="1"/>
          </p:cNvSpPr>
          <p:nvPr/>
        </p:nvSpPr>
        <p:spPr bwMode="auto">
          <a:xfrm>
            <a:off x="4397152" y="3094112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0" y="558924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POZNAT - VYSVĚTLIT - OVLIVNIT - PREDIKOVAT</a:t>
            </a:r>
            <a:endParaRPr lang="cs-CZ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8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 autoUpdateAnimBg="0"/>
      <p:bldP spid="4101" grpId="0" animBg="1" autoUpdateAnimBg="0"/>
      <p:bldP spid="4102" grpId="0" animBg="1" autoUpdateAnimBg="0"/>
      <p:bldP spid="4103" grpId="0" animBg="1" autoUpdateAnimBg="0"/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685800" y="762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PŘEDMĚT PSYCHOLOGIE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3568" y="206084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bg1"/>
              </a:buClr>
              <a:buSzPct val="80000"/>
              <a:buFont typeface="Wingdings" pitchFamily="2" charset="2"/>
              <a:buNone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PROŽÍVÁNÍ</a:t>
            </a:r>
          </a:p>
          <a:p>
            <a:pPr marL="342900" indent="-342900" algn="ctr">
              <a:spcBef>
                <a:spcPct val="20000"/>
              </a:spcBef>
              <a:buClr>
                <a:schemeClr val="bg1"/>
              </a:buClr>
              <a:buSzPct val="80000"/>
              <a:buFont typeface="Wingdings" pitchFamily="2" charset="2"/>
              <a:buNone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x</a:t>
            </a:r>
          </a:p>
          <a:p>
            <a:pPr marL="342900" indent="-342900" algn="ctr">
              <a:spcBef>
                <a:spcPct val="20000"/>
              </a:spcBef>
              <a:buClr>
                <a:schemeClr val="bg1"/>
              </a:buClr>
              <a:buSzPct val="80000"/>
              <a:buFont typeface="Wingdings" pitchFamily="2" charset="2"/>
              <a:buNone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CHOVÁNÍ</a:t>
            </a:r>
          </a:p>
          <a:p>
            <a:pPr marL="342900" indent="-342900" algn="ctr">
              <a:spcBef>
                <a:spcPct val="20000"/>
              </a:spcBef>
              <a:buClr>
                <a:schemeClr val="bg1"/>
              </a:buClr>
              <a:buSzPct val="80000"/>
              <a:buFont typeface="Wingdings" pitchFamily="2" charset="2"/>
              <a:buNone/>
              <a:defRPr/>
            </a:pPr>
            <a:endParaRPr lang="cs-CZ" sz="3200" b="1" dirty="0">
              <a:latin typeface="Arial" pitchFamily="34" charset="0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Clr>
                <a:schemeClr val="bg1"/>
              </a:buClr>
              <a:buSzPct val="80000"/>
              <a:buFont typeface="Wingdings" pitchFamily="2" charset="2"/>
              <a:buNone/>
              <a:defRPr/>
            </a:pPr>
            <a:r>
              <a:rPr lang="cs-CZ" sz="3200" b="1" dirty="0">
                <a:latin typeface="Arial" pitchFamily="34" charset="0"/>
                <a:cs typeface="Arial" pitchFamily="34" charset="0"/>
              </a:rPr>
              <a:t>PROŽÍVÁNÍ A CHOVÁNÍ ŽIVÝCH ORGANISMŮ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Ø"/>
              <a:defRPr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4572000" y="3933056"/>
            <a:ext cx="0" cy="43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3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3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5125" grpId="0" build="p" autoUpdateAnimBg="0" advAuto="2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23850" y="620713"/>
            <a:ext cx="84248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PSYCHOLOGICKÉ TEORIE A SMĚRY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1116013" y="2205038"/>
            <a:ext cx="7056437" cy="308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800" dirty="0"/>
              <a:t> </a:t>
            </a:r>
            <a:r>
              <a:rPr lang="cs-CZ" sz="2800" b="1" dirty="0">
                <a:latin typeface="Arial" pitchFamily="34" charset="0"/>
                <a:cs typeface="Arial" pitchFamily="34" charset="0"/>
              </a:rPr>
              <a:t>HLUBINNÁ 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 BEHAVIORISMUS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 KOGNITIVNÍ 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 MATERIALISTICKO – DIALEKTICKÁ</a:t>
            </a:r>
          </a:p>
          <a:p>
            <a:pPr>
              <a:spcBef>
                <a:spcPct val="50000"/>
              </a:spcBef>
              <a:buFontTx/>
              <a:buChar char="•"/>
              <a:defRPr/>
            </a:pPr>
            <a:r>
              <a:rPr lang="cs-CZ" sz="2800" b="1" dirty="0">
                <a:latin typeface="Arial" pitchFamily="34" charset="0"/>
                <a:cs typeface="Arial" pitchFamily="34" charset="0"/>
              </a:rPr>
              <a:t> HUMANISTICKÁ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9" name="Rectangle 5"/>
          <p:cNvSpPr>
            <a:spLocks noGrp="1" noChangeArrowheads="1"/>
          </p:cNvSpPr>
          <p:nvPr>
            <p:ph type="title"/>
          </p:nvPr>
        </p:nvSpPr>
        <p:spPr>
          <a:xfrm>
            <a:off x="179512" y="332656"/>
            <a:ext cx="9144000" cy="11398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HLUBINNÁ PSYCHOLOGIE</a:t>
            </a:r>
            <a:b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PSYCHOANALÝZA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323850" y="1989138"/>
            <a:ext cx="82089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cs-CZ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FREUD, ADLER, JUNG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DUŠEVNÍ ŽIVOT ČLOVĚKA VYSVĚTLUJE JAKO VÝRAZ JEHO VĚDOMÝCH ČI PODVĚDOMÝCH PROCESŮ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HLAVNÍ POJMY A KATEGORIE: </a:t>
            </a:r>
            <a:br>
              <a:rPr lang="cs-CZ" sz="2400" b="1" dirty="0"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latin typeface="Arial" pitchFamily="34" charset="0"/>
                <a:cs typeface="Arial" pitchFamily="34" charset="0"/>
              </a:rPr>
              <a:t>NEVĚDOMÍ, LIBIDO, DESTRUKČNÍ PUD, KONFLIKTY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KOGNITIVNÍ PSYCHOLOGIE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827088" y="1844675"/>
            <a:ext cx="7058025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TOLMAN, LAZARUS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ZDŮRAZŇUJE VÝZNAM POZNÁVACÍCH PROCESŮ, ROZVOJ ŘEČI, SYMBOLY, PODPRAHOVÉ VNÍMÁNÍ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i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HLAVNÍ  POJMY A KATEGORIE:</a:t>
            </a:r>
            <a:br>
              <a:rPr lang="cs-CZ" sz="2400" b="1" dirty="0">
                <a:latin typeface="Arial" pitchFamily="34" charset="0"/>
                <a:cs typeface="Arial" pitchFamily="34" charset="0"/>
              </a:rPr>
            </a:br>
            <a:r>
              <a:rPr lang="cs-CZ" sz="2400" b="1" dirty="0">
                <a:latin typeface="Arial" pitchFamily="34" charset="0"/>
                <a:cs typeface="Arial" pitchFamily="34" charset="0"/>
              </a:rPr>
              <a:t> KOGNITIVNÍ MAPY, CHOVÁNÍ JAKO REAKCE NA KOGNITIVNÍ PŘEDSTAVU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BEHAVIORISMUS</a:t>
            </a:r>
            <a:b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(NEOBEHAVIORISMUS)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971550" y="2276475"/>
            <a:ext cx="727233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WATSON, HULL, SKINNER</a:t>
            </a:r>
          </a:p>
          <a:p>
            <a:pPr>
              <a:spcBef>
                <a:spcPct val="50000"/>
              </a:spcBef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ZTOTOŽNILI PSYCHIKU A CHOVÁNÍ, KTERÉ JE PŘÍSTUPNÉ OBJEKTIVNÍMU ZKOUMÁNÍ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i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HLAVNÍ POJMY A KATEGORIE: </a:t>
            </a: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S-R TEORIE (PODNĚT, REAKCE), S-O-R TEORIE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DIALEKTICKO-MATERIALISTICKÁ PSYCHOLOGIE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539750" y="2060575"/>
            <a:ext cx="8064500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RUBINŠTEJN, VYGOTSKIJ, GAĽPERIN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PSYCHIKA JAKO FUNKCE MOZKU SE POVAŽUJE ZA SPECIFICKOU VLASTNOST ZVLÁŠTNÍM ZPŮSOBEM ORGANIZOVANÉ HMOTY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i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HLAVNÍ POJMY A KATEGORIE:</a:t>
            </a: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PRINCIP DETERMINISMU, PRINCIP ODRAZU, PSYCHIKA JAKO OTEVŘENÝ SYSTÉM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HUMANISTICKÁ PSYCHOLOGIE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042988" y="1700213"/>
            <a:ext cx="7056437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MASLOW, ROGERS</a:t>
            </a: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spcBef>
                <a:spcPct val="50000"/>
              </a:spcBef>
              <a:defRPr/>
            </a:pPr>
            <a:r>
              <a:rPr lang="cs-CZ" sz="2400" b="1" i="1" dirty="0">
                <a:latin typeface="Arial" pitchFamily="34" charset="0"/>
                <a:cs typeface="Arial" pitchFamily="34" charset="0"/>
              </a:rPr>
              <a:t>ČLOVĚK JE VNÍMÁN JAKOP CELISTVÁ, JEDINENČÁ OSOBNOST S VNITŘNÍMI ZKUŠENOSTMI A TENDENCÍ K SEBEAKTUALIZACI</a:t>
            </a:r>
          </a:p>
          <a:p>
            <a:pPr algn="ctr">
              <a:spcBef>
                <a:spcPct val="50000"/>
              </a:spcBef>
              <a:defRPr/>
            </a:pPr>
            <a:endParaRPr lang="cs-CZ" sz="2400" b="1" i="1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KLÍČOVÉ POJMY A KATEGORIE:</a:t>
            </a:r>
          </a:p>
          <a:p>
            <a:pPr algn="ctr">
              <a:spcBef>
                <a:spcPct val="50000"/>
              </a:spcBef>
              <a:defRPr/>
            </a:pPr>
            <a:r>
              <a:rPr lang="cs-CZ" sz="2400" b="1" dirty="0">
                <a:latin typeface="Arial" pitchFamily="34" charset="0"/>
                <a:cs typeface="Arial" pitchFamily="34" charset="0"/>
              </a:rPr>
              <a:t>„JÁ“ JAKO UVĚDOMOVANÉ VNÍMÁNÍ SEBE SAMA, EMPATIE, AKCEPTACE, KONGRUENCE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232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Snímek 3</vt:lpstr>
      <vt:lpstr>Snímek 4</vt:lpstr>
      <vt:lpstr>HLUBINNÁ PSYCHOLOGIE PSYCHOANALÝZA</vt:lpstr>
      <vt:lpstr>KOGNITIVNÍ PSYCHOLOGIE</vt:lpstr>
      <vt:lpstr>BEHAVIORISMUS (NEOBEHAVIORISMUS)</vt:lpstr>
      <vt:lpstr>DIALEKTICKO-MATERIALISTICKÁ PSYCHOLOGIE</vt:lpstr>
      <vt:lpstr>HUMANISTICKÁ PSYCHOLOGIE</vt:lpstr>
      <vt:lpstr>Snímek 10</vt:lpstr>
      <vt:lpstr>Snímek 11</vt:lpstr>
      <vt:lpstr>Snímek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Joža</dc:creator>
  <cp:lastModifiedBy>Joža</cp:lastModifiedBy>
  <cp:revision>1</cp:revision>
  <dcterms:created xsi:type="dcterms:W3CDTF">2012-03-06T06:22:56Z</dcterms:created>
  <dcterms:modified xsi:type="dcterms:W3CDTF">2012-03-06T06:31:01Z</dcterms:modified>
</cp:coreProperties>
</file>