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F11AF-792A-482A-8AEA-8E73A527F023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0A581-694A-4C0F-8B37-6E7DB4287B1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4DAF1F-F80E-439D-9288-1D9664B4DF0A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Poznávací (kognice)  procesy: vnímání, utváření představ, myšlení, zapamatování, pozornost, učení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Kogntivní</a:t>
            </a:r>
            <a:r>
              <a:rPr lang="cs-CZ" dirty="0" smtClean="0"/>
              <a:t> procesy slouží k orientaci jedince v životním prostředí a adaptaci na existující podmínky</a:t>
            </a:r>
          </a:p>
          <a:p>
            <a:r>
              <a:rPr lang="cs-CZ" dirty="0" smtClean="0"/>
              <a:t>Začíná počitky a vjemy – přes představy, myšlení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ACC8-2629-44FF-A9B7-8916AA8FEF93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ACC8-2629-44FF-A9B7-8916AA8FEF93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FEF352-B6A5-47A2-A331-46397B3DBB9E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z="800" b="1" smtClean="0"/>
              <a:t>Můžeš vidět dvě tváře ženy…Mladou dívku zezadu, nebo starou babu z profilu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Krech</a:t>
            </a:r>
            <a:r>
              <a:rPr lang="cs-CZ" dirty="0" smtClean="0"/>
              <a:t>, C </a:t>
            </a:r>
            <a:r>
              <a:rPr lang="cs-CZ" dirty="0" err="1" smtClean="0"/>
              <a:t>rutchfield</a:t>
            </a:r>
            <a:r>
              <a:rPr lang="cs-CZ" baseline="0" dirty="0" smtClean="0"/>
              <a:t> – stav vzrušení  se projevuje jako emocionální zkušenost (osoba emoci pociťuje) emocionální chování (zaútočíme), fyziologické změny v organismu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ACC8-2629-44FF-A9B7-8916AA8FEF93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Hněv vyvolán překážkou, brání uspokojení potřeby</a:t>
            </a:r>
          </a:p>
          <a:p>
            <a:r>
              <a:rPr lang="cs-CZ" dirty="0" smtClean="0"/>
              <a:t>Základ</a:t>
            </a:r>
            <a:r>
              <a:rPr lang="cs-CZ" baseline="0" dirty="0" smtClean="0"/>
              <a:t> smutku - ztráta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ACC8-2629-44FF-A9B7-8916AA8FEF93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ACC8-2629-44FF-A9B7-8916AA8FEF93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C21DA3-DC7A-441E-86CE-E67BE0DCA27A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METODA NA ZLEPŠENÍ PAMĚTI - ZALOŽENÁ NA 3 PRICNIPECH: ORGANIZOVÁNÍ MATERIÁLU, JEHO PROPRACOVÁNÍ A NÁCVIK VYBAVOVÁNÍ</a:t>
            </a:r>
          </a:p>
          <a:p>
            <a:pPr eaLnBrk="1" hangingPunct="1"/>
            <a:r>
              <a:rPr lang="cs-CZ" smtClean="0"/>
              <a:t>PŘEHLED, OTÁZKY, ČTENÍ, OPAKOVÁNÍ, ZKOUŠKA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56F2-5625-4472-B202-CCACC6D8F9D6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6F87-DB1C-4865-9746-DFFFF76720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56F2-5625-4472-B202-CCACC6D8F9D6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6F87-DB1C-4865-9746-DFFFF76720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56F2-5625-4472-B202-CCACC6D8F9D6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6F87-DB1C-4865-9746-DFFFF76720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56F2-5625-4472-B202-CCACC6D8F9D6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6F87-DB1C-4865-9746-DFFFF76720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56F2-5625-4472-B202-CCACC6D8F9D6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6F87-DB1C-4865-9746-DFFFF76720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56F2-5625-4472-B202-CCACC6D8F9D6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6F87-DB1C-4865-9746-DFFFF76720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56F2-5625-4472-B202-CCACC6D8F9D6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6F87-DB1C-4865-9746-DFFFF76720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56F2-5625-4472-B202-CCACC6D8F9D6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6F87-DB1C-4865-9746-DFFFF76720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56F2-5625-4472-B202-CCACC6D8F9D6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6F87-DB1C-4865-9746-DFFFF76720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56F2-5625-4472-B202-CCACC6D8F9D6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6F87-DB1C-4865-9746-DFFFF76720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56F2-5625-4472-B202-CCACC6D8F9D6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6F87-DB1C-4865-9746-DFFFF76720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356F2-5625-4472-B202-CCACC6D8F9D6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06F87-DB1C-4865-9746-DFFFF76720A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PSYCHICKÉ JEVY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Motivace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buNone/>
            </a:pPr>
            <a:endParaRPr lang="cs-CZ" dirty="0" smtClean="0"/>
          </a:p>
          <a:p>
            <a:pPr marL="571500" indent="-57150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vyjadřuje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hybné síly chování, činitele chování </a:t>
            </a:r>
          </a:p>
          <a:p>
            <a:pPr marL="966788" lvl="1" indent="-495300"/>
            <a:r>
              <a:rPr lang="cs-CZ" dirty="0">
                <a:latin typeface="Arial" pitchFamily="34" charset="0"/>
                <a:cs typeface="Arial" pitchFamily="34" charset="0"/>
              </a:rPr>
              <a:t>Proč je člověk aktivní?</a:t>
            </a:r>
          </a:p>
          <a:p>
            <a:pPr marL="966788" lvl="1" indent="-495300"/>
            <a:r>
              <a:rPr lang="cs-CZ" dirty="0">
                <a:latin typeface="Arial" pitchFamily="34" charset="0"/>
                <a:cs typeface="Arial" pitchFamily="34" charset="0"/>
              </a:rPr>
              <a:t>Proč je jeho aktivita zaměřena jistým směrem?</a:t>
            </a:r>
          </a:p>
          <a:p>
            <a:pPr marL="966788" lvl="1" indent="-495300"/>
            <a:r>
              <a:rPr lang="cs-CZ" dirty="0">
                <a:latin typeface="Arial" pitchFamily="34" charset="0"/>
                <a:cs typeface="Arial" pitchFamily="34" charset="0"/>
              </a:rPr>
              <a:t>Jaký má jeho aktivita pro tohoto člověka smysl?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Motiv, Motivace, stimul</a:t>
            </a:r>
            <a:endParaRPr lang="cs-CZ" sz="36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Motiv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=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psychologické </a:t>
            </a:r>
            <a:r>
              <a:rPr lang="cs-CZ" dirty="0">
                <a:latin typeface="Arial" pitchFamily="34" charset="0"/>
                <a:cs typeface="Arial" pitchFamily="34" charset="0"/>
              </a:rPr>
              <a:t>příčiny chování.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r>
              <a:rPr lang="cs-CZ" b="1" dirty="0">
                <a:latin typeface="Arial" pitchFamily="34" charset="0"/>
                <a:cs typeface="Arial" pitchFamily="34" charset="0"/>
              </a:rPr>
              <a:t>Motivace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= proces</a:t>
            </a:r>
            <a:r>
              <a:rPr lang="cs-CZ" dirty="0">
                <a:latin typeface="Arial" pitchFamily="34" charset="0"/>
                <a:cs typeface="Arial" pitchFamily="34" charset="0"/>
              </a:rPr>
              <a:t> realizovaný funkčním vztahem dispozice a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podnětové</a:t>
            </a:r>
            <a:r>
              <a:rPr lang="cs-CZ" dirty="0">
                <a:latin typeface="Arial" pitchFamily="34" charset="0"/>
                <a:cs typeface="Arial" pitchFamily="34" charset="0"/>
              </a:rPr>
              <a:t> situace, proces v němž se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utvářejí motivy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Stimul =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vnější pobídka (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podnětová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situace)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Motivační systém -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relativně stálý soubor motivů, který je pro jedince charakteristický  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2068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b="1" cap="all" dirty="0" smtClean="0"/>
              <a:t/>
            </a:r>
            <a:br>
              <a:rPr lang="cs-CZ" b="1" cap="all" dirty="0" smtClean="0"/>
            </a:br>
            <a:r>
              <a:rPr lang="cs-CZ" sz="40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Hierarchická teorie potřeb</a:t>
            </a:r>
            <a:br>
              <a:rPr lang="cs-CZ" sz="40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Abraham MASLOW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cap="all" dirty="0" smtClean="0"/>
              <a:t/>
            </a:r>
            <a:br>
              <a:rPr lang="cs-CZ" b="1" cap="all" dirty="0" smtClean="0"/>
            </a:br>
            <a:endParaRPr lang="cs-CZ" b="1" cap="all" dirty="0"/>
          </a:p>
        </p:txBody>
      </p:sp>
      <p:sp>
        <p:nvSpPr>
          <p:cNvPr id="4" name="Rovnoramenný trojúhelník 3"/>
          <p:cNvSpPr/>
          <p:nvPr/>
        </p:nvSpPr>
        <p:spPr>
          <a:xfrm>
            <a:off x="899592" y="1988840"/>
            <a:ext cx="7056784" cy="4248472"/>
          </a:xfrm>
          <a:prstGeom prst="triangle">
            <a:avLst>
              <a:gd name="adj" fmla="val 4848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59632" y="5661248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základní fyziologické potřeby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907704" y="5157192"/>
            <a:ext cx="4464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cs-CZ" sz="2800" b="1" dirty="0" smtClean="0"/>
              <a:t>    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potřeby bezpečí </a:t>
            </a:r>
            <a:br>
              <a:rPr lang="cs-CZ" sz="2400" b="1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 algn="ctr"/>
            <a:endParaRPr lang="cs-CZ" sz="2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339752" y="4653136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 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sociální potřeby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843808" y="4149080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   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potřeby uznání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131840" y="2924944"/>
            <a:ext cx="25922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      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potřeby</a:t>
            </a:r>
            <a:br>
              <a:rPr lang="cs-CZ" sz="2400" b="1" dirty="0" smtClean="0">
                <a:latin typeface="Arial" pitchFamily="34" charset="0"/>
                <a:cs typeface="Arial" pitchFamily="34" charset="0"/>
              </a:rPr>
            </a:b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seberealizace 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2699792" y="4005064"/>
            <a:ext cx="3240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flipV="1">
            <a:off x="2267744" y="4509120"/>
            <a:ext cx="417646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flipV="1">
            <a:off x="1835696" y="5013176"/>
            <a:ext cx="504056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flipV="1">
            <a:off x="1475656" y="5517232"/>
            <a:ext cx="583264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VZTAH KOGNICE, EMOCE, MOTIVACE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i="1" dirty="0" smtClean="0">
                <a:latin typeface="Arial" pitchFamily="34" charset="0"/>
                <a:cs typeface="Arial" pitchFamily="34" charset="0"/>
              </a:rPr>
              <a:t>Příklady (situace)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Čekání na partnerku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Ztráta dat z počítače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Vystoupení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i="1" dirty="0" smtClean="0">
                <a:latin typeface="Arial" pitchFamily="34" charset="0"/>
                <a:cs typeface="Arial" pitchFamily="34" charset="0"/>
              </a:rPr>
              <a:t>Jak jsem vnímal?</a:t>
            </a:r>
          </a:p>
          <a:p>
            <a:r>
              <a:rPr lang="cs-CZ" i="1" dirty="0" smtClean="0">
                <a:latin typeface="Arial" pitchFamily="34" charset="0"/>
                <a:cs typeface="Arial" pitchFamily="34" charset="0"/>
              </a:rPr>
              <a:t>Jaké emoce to ve mne vyvolalo?</a:t>
            </a:r>
          </a:p>
          <a:p>
            <a:r>
              <a:rPr lang="cs-CZ" i="1" dirty="0" smtClean="0">
                <a:latin typeface="Arial" pitchFamily="34" charset="0"/>
                <a:cs typeface="Arial" pitchFamily="34" charset="0"/>
              </a:rPr>
              <a:t>Jak se to odrazilo v mém chování, co ho nastartovalo?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213" y="277813"/>
            <a:ext cx="2881312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PQRST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PREVIEW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(ZÍSKAT PŘEHLED)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QEUSTION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(NÁZVY ODDÍLŮ DO OTÁZEK)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READ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(HLEDÁNÍ ODPOVĚDÍ NA OTÁZKY)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SELF RECITATION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(OPAKOVÁNÍ, VYBAVENÍ SI HLAVNÍCH MYŠLENEK Z PAMĚTI)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TEST (ZKOUŠKA- VZPOMENUTÍ SI NA HLAVNÍ ÚDAJE, POROZUMĚNÍÉ VZTAHŮ MEZI ÚDAJI)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323850" y="2492375"/>
            <a:ext cx="2016125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PSYCHICKÉ</a:t>
            </a:r>
            <a:br>
              <a:rPr lang="cs-CZ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JEVY 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3276600" y="908050"/>
            <a:ext cx="22320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PROCESY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3347864" y="2780928"/>
            <a:ext cx="2303463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STAVY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3203575" y="4868863"/>
            <a:ext cx="23764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VLASTNOSTI</a:t>
            </a: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6516688" y="404813"/>
            <a:ext cx="2087562" cy="1323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POZNÁVACÍ</a:t>
            </a:r>
          </a:p>
          <a:p>
            <a:pPr algn="ctr">
              <a:spcBef>
                <a:spcPct val="50000"/>
              </a:spcBef>
              <a:defRPr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CITOVÉ  </a:t>
            </a:r>
          </a:p>
          <a:p>
            <a:pPr algn="ctr">
              <a:spcBef>
                <a:spcPct val="50000"/>
              </a:spcBef>
              <a:defRPr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VOLNÍ</a:t>
            </a:r>
          </a:p>
        </p:txBody>
      </p:sp>
      <p:sp>
        <p:nvSpPr>
          <p:cNvPr id="23559" name="Line 9"/>
          <p:cNvSpPr>
            <a:spLocks noChangeShapeType="1"/>
          </p:cNvSpPr>
          <p:nvPr/>
        </p:nvSpPr>
        <p:spPr bwMode="auto">
          <a:xfrm flipV="1">
            <a:off x="2339975" y="1412875"/>
            <a:ext cx="1584325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3560" name="Line 10"/>
          <p:cNvSpPr>
            <a:spLocks noChangeShapeType="1"/>
          </p:cNvSpPr>
          <p:nvPr/>
        </p:nvSpPr>
        <p:spPr bwMode="auto">
          <a:xfrm>
            <a:off x="2339975" y="3068638"/>
            <a:ext cx="17272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3561" name="Line 11"/>
          <p:cNvSpPr>
            <a:spLocks noChangeShapeType="1"/>
          </p:cNvSpPr>
          <p:nvPr/>
        </p:nvSpPr>
        <p:spPr bwMode="auto">
          <a:xfrm>
            <a:off x="2339975" y="2997200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3562" name="Line 12"/>
          <p:cNvSpPr>
            <a:spLocks noChangeShapeType="1"/>
          </p:cNvSpPr>
          <p:nvPr/>
        </p:nvSpPr>
        <p:spPr bwMode="auto">
          <a:xfrm>
            <a:off x="5508625" y="1125538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63278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Základní </a:t>
            </a:r>
            <a:r>
              <a:rPr lang="cs-CZ" sz="36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projevy (složky) </a:t>
            </a:r>
            <a:r>
              <a:rPr lang="cs-CZ" sz="3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psychiky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060848"/>
            <a:ext cx="8229600" cy="445395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pitchFamily="34" charset="0"/>
                <a:cs typeface="Arial" pitchFamily="34" charset="0"/>
              </a:rPr>
              <a:t>oblast kognitivní</a:t>
            </a:r>
            <a:r>
              <a:rPr lang="cs-CZ" dirty="0">
                <a:latin typeface="Arial" pitchFamily="34" charset="0"/>
                <a:cs typeface="Arial" pitchFamily="34" charset="0"/>
              </a:rPr>
              <a:t> – poznávací procesy (zahrnuje procesy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vnímání, myšlení, pozornost, paměť,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představy)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cs-CZ" b="1" dirty="0">
                <a:latin typeface="Arial" pitchFamily="34" charset="0"/>
                <a:cs typeface="Arial" pitchFamily="34" charset="0"/>
              </a:rPr>
              <a:t>oblast emocí a motivace</a:t>
            </a:r>
            <a:r>
              <a:rPr lang="cs-CZ" dirty="0">
                <a:latin typeface="Arial" pitchFamily="34" charset="0"/>
                <a:cs typeface="Arial" pitchFamily="34" charset="0"/>
              </a:rPr>
              <a:t> – zahrnuje oblast prožívání (emoce, city), vůle a chtění (motivace)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cs-CZ" b="1" dirty="0">
                <a:latin typeface="Arial" pitchFamily="34" charset="0"/>
                <a:cs typeface="Arial" pitchFamily="34" charset="0"/>
              </a:rPr>
              <a:t>oblast konativní</a:t>
            </a:r>
            <a:r>
              <a:rPr lang="cs-CZ" dirty="0">
                <a:latin typeface="Arial" pitchFamily="34" charset="0"/>
                <a:cs typeface="Arial" pitchFamily="34" charset="0"/>
              </a:rPr>
              <a:t> - zahrnuje chování a jednání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3568" y="562670"/>
            <a:ext cx="7546032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PRŮBĚH KOGNITIVNÍCH PROCESŮ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178696" y="2276872"/>
            <a:ext cx="18002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VNÍMÁNÍ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483768" y="3212976"/>
            <a:ext cx="32403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ZAPAMATOVÁNÍ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Šipka dolů 7"/>
          <p:cNvSpPr/>
          <p:nvPr/>
        </p:nvSpPr>
        <p:spPr>
          <a:xfrm flipH="1">
            <a:off x="3754760" y="2852936"/>
            <a:ext cx="432048" cy="28803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339752" y="4293096"/>
            <a:ext cx="302433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Arial" pitchFamily="34" charset="0"/>
                <a:cs typeface="Arial" pitchFamily="34" charset="0"/>
              </a:rPr>
              <a:t>REPRODUKCE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Šipka dolů 9"/>
          <p:cNvSpPr/>
          <p:nvPr/>
        </p:nvSpPr>
        <p:spPr>
          <a:xfrm>
            <a:off x="3754760" y="3789040"/>
            <a:ext cx="504056" cy="44603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šipka 11"/>
          <p:cNvCxnSpPr/>
          <p:nvPr/>
        </p:nvCxnSpPr>
        <p:spPr>
          <a:xfrm flipV="1">
            <a:off x="5410944" y="3933056"/>
            <a:ext cx="648072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6203032" y="3573016"/>
            <a:ext cx="2113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MYŠLENÍ</a:t>
            </a:r>
          </a:p>
          <a:p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PŘEDSTAVY</a:t>
            </a:r>
          </a:p>
          <a:p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UČENÍ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Přímá spojovací šipka 16"/>
          <p:cNvCxnSpPr/>
          <p:nvPr/>
        </p:nvCxnSpPr>
        <p:spPr>
          <a:xfrm>
            <a:off x="5482952" y="4509120"/>
            <a:ext cx="43204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/>
          <p:nvPr/>
        </p:nvCxnSpPr>
        <p:spPr>
          <a:xfrm>
            <a:off x="5482952" y="4653136"/>
            <a:ext cx="648072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>
            <a:off x="5256584" y="2578894"/>
            <a:ext cx="86409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6336704" y="2290862"/>
            <a:ext cx="219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POZORNOST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Kognitivní procesy</a:t>
            </a:r>
            <a:endParaRPr lang="cs-CZ" sz="36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Vnímání -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odraz reality ve vědomí zprostředkovaný smyslovými orgány (bezděčné, záměrné)</a:t>
            </a: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Pozornost –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výběrová zaměřenost vědomí na určitý objekt (neúmyslná, úmyslná)</a:t>
            </a: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Paměť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– schopnost organismu přijímat, uchovávat a vyvolávat přechodné vjemy, a to i po odeznění vyvolávajících podnětů </a:t>
            </a: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Myšlení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– proces chápání a řešení problémů (zprostředkovaný a zobecněný poznávací proces ) – myšlenkové operace: srovnávání rozlišování, analýza, syntéza, abstrakce, generalizace</a:t>
            </a: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Představy –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reprodukovaný obraz předmětu, založený na naší minulé zkušenosti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cs-CZ" sz="32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4579" name="Picture 5" descr="old_wom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8538" y="476250"/>
            <a:ext cx="4464050" cy="597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parall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628775"/>
            <a:ext cx="3887787" cy="3844925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</p:pic>
      <p:pic>
        <p:nvPicPr>
          <p:cNvPr id="25603" name="Picture 5" descr="grea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3800" y="1700213"/>
            <a:ext cx="352742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Emoce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emoce (cítění)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– se řadí mezi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psychické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procesy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– způsoby prožívání 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skutečnosti, události, situace a výsledky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činností, vyvolávají v nás vnitřní stav a vztah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k hodnocenému jevu</a:t>
            </a:r>
          </a:p>
          <a:p>
            <a:pPr>
              <a:lnSpc>
                <a:spcPct val="90000"/>
              </a:lnSpc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emoce (city)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- prožitky, obsah procesu cítění; mají zřetelnou subjektivní polaritu libosti či nelibosti, motivují a zaměřují aktivitu subjektu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Jsou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subjektivním prožitkem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, vznikají spontánně bez  kontroly vědomí, vztahují se k určitému předmětu, mají svoji polaritu (libost – nelibost, vzrušení – uklidnění, napětí – uvolnění. Liší se ve směru působení (přiblížení-vzdálení), intenzitě a délce trvání (nálady, afekty, vášně)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ZÁKLADNÍ EMOCE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HNĚV (vztek, zlost, agrese)</a:t>
            </a: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SMUTEK ( zármutek, žal)</a:t>
            </a: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RADOST (euforie)</a:t>
            </a: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STRACH (úzkost)</a:t>
            </a: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- úlek a akutní strach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(neočekávané a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  intenzivní podráždění)</a:t>
            </a:r>
          </a:p>
          <a:p>
            <a:pPr>
              <a:buNone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   - strach z očekávání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fóbie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   - chronický strach a generalizované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fóbie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528</Words>
  <Application>Microsoft Office PowerPoint</Application>
  <PresentationFormat>Předvádění na obrazovce (4:3)</PresentationFormat>
  <Paragraphs>93</Paragraphs>
  <Slides>14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PSYCHICKÉ JEVY</vt:lpstr>
      <vt:lpstr>Snímek 2</vt:lpstr>
      <vt:lpstr>Základní projevy (složky) psychiky</vt:lpstr>
      <vt:lpstr>  PRŮBĚH KOGNITIVNÍCH PROCESŮ</vt:lpstr>
      <vt:lpstr>Kognitivní procesy</vt:lpstr>
      <vt:lpstr>Snímek 6</vt:lpstr>
      <vt:lpstr>Snímek 7</vt:lpstr>
      <vt:lpstr>Emoce</vt:lpstr>
      <vt:lpstr>ZÁKLADNÍ EMOCE</vt:lpstr>
      <vt:lpstr>Motivace</vt:lpstr>
      <vt:lpstr>Motiv, Motivace, stimul</vt:lpstr>
      <vt:lpstr> Hierarchická teorie potřeb Abraham MASLOW  </vt:lpstr>
      <vt:lpstr>VZTAH KOGNICE, EMOCE, MOTIVACE</vt:lpstr>
      <vt:lpstr>PQRST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PSYCHICKÉ JEVY</dc:title>
  <dc:creator>Joža</dc:creator>
  <cp:lastModifiedBy>Joža</cp:lastModifiedBy>
  <cp:revision>1</cp:revision>
  <dcterms:created xsi:type="dcterms:W3CDTF">2012-03-06T06:26:35Z</dcterms:created>
  <dcterms:modified xsi:type="dcterms:W3CDTF">2012-03-06T06:28:55Z</dcterms:modified>
</cp:coreProperties>
</file>