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C191F-7AB6-415A-8033-D0825916B280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5349F-2CB8-4B3A-BEB5-838B6D4F7C9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368736-2ED0-4EFF-B3FF-5E1433A5E856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Většina definic osobnosti v psychologii hledá odpovědi na otázky (podle toho na co klade důraz):</a:t>
            </a:r>
          </a:p>
          <a:p>
            <a:pPr eaLnBrk="1" hangingPunct="1"/>
            <a:r>
              <a:rPr lang="cs-CZ" smtClean="0"/>
              <a:t>Důraz položen na individualitu a rozlišitelnost, studium individuálních rozdílů</a:t>
            </a:r>
          </a:p>
          <a:p>
            <a:pPr eaLnBrk="1" hangingPunct="1"/>
            <a:r>
              <a:rPr lang="cs-CZ" smtClean="0"/>
              <a:t>Osobnost jako hypotetická struktura, chování jsou projevy organizované a integrované osobnosti</a:t>
            </a:r>
          </a:p>
          <a:p>
            <a:pPr eaLnBrk="1" hangingPunct="1"/>
            <a:r>
              <a:rPr lang="cs-CZ" smtClean="0"/>
              <a:t>Důraz na životní historii či vývojové perspektivy (vnitřní a vnější vlivy)</a:t>
            </a:r>
          </a:p>
          <a:p>
            <a:pPr eaLnBrk="1" hangingPunct="1"/>
            <a:r>
              <a:rPr lang="cs-CZ" smtClean="0"/>
              <a:t>Osobnost jako reprezentace charakteristických rysů jedince</a:t>
            </a:r>
          </a:p>
          <a:p>
            <a:pPr eaLnBrk="1" hangingPunct="1"/>
            <a:r>
              <a:rPr lang="cs-CZ" smtClean="0"/>
              <a:t>Jak se osobnost vyvíjí?</a:t>
            </a:r>
          </a:p>
          <a:p>
            <a:pPr eaLnBrk="1" hangingPunct="1"/>
            <a:r>
              <a:rPr lang="cs-CZ" smtClean="0"/>
              <a:t>Co je pro osobnost, jedince příznačné, trvalé?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8D764-A904-4441-9B21-086A45B7BC2F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2D07-6F6A-4EFA-A3A0-F8B2DB1E97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8D764-A904-4441-9B21-086A45B7BC2F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2D07-6F6A-4EFA-A3A0-F8B2DB1E97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8D764-A904-4441-9B21-086A45B7BC2F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2D07-6F6A-4EFA-A3A0-F8B2DB1E97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8D764-A904-4441-9B21-086A45B7BC2F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2D07-6F6A-4EFA-A3A0-F8B2DB1E97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8D764-A904-4441-9B21-086A45B7BC2F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2D07-6F6A-4EFA-A3A0-F8B2DB1E97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8D764-A904-4441-9B21-086A45B7BC2F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2D07-6F6A-4EFA-A3A0-F8B2DB1E97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8D764-A904-4441-9B21-086A45B7BC2F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2D07-6F6A-4EFA-A3A0-F8B2DB1E97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8D764-A904-4441-9B21-086A45B7BC2F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2D07-6F6A-4EFA-A3A0-F8B2DB1E97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8D764-A904-4441-9B21-086A45B7BC2F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2D07-6F6A-4EFA-A3A0-F8B2DB1E97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8D764-A904-4441-9B21-086A45B7BC2F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2D07-6F6A-4EFA-A3A0-F8B2DB1E97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8D764-A904-4441-9B21-086A45B7BC2F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2D07-6F6A-4EFA-A3A0-F8B2DB1E97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8D764-A904-4441-9B21-086A45B7BC2F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72D07-6F6A-4EFA-A3A0-F8B2DB1E970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2852936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OSOBNOST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5"/>
          <p:cNvSpPr>
            <a:spLocks noChangeShapeType="1"/>
          </p:cNvSpPr>
          <p:nvPr/>
        </p:nvSpPr>
        <p:spPr bwMode="auto">
          <a:xfrm>
            <a:off x="1258888" y="2157413"/>
            <a:ext cx="6264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011" name="Text Box 6"/>
          <p:cNvSpPr txBox="1">
            <a:spLocks noChangeArrowheads="1"/>
          </p:cNvSpPr>
          <p:nvPr/>
        </p:nvSpPr>
        <p:spPr bwMode="auto">
          <a:xfrm>
            <a:off x="7523163" y="1941513"/>
            <a:ext cx="43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ym typeface="Wingdings" pitchFamily="2" charset="2"/>
              </a:rPr>
              <a:t></a:t>
            </a:r>
          </a:p>
        </p:txBody>
      </p:sp>
      <p:sp>
        <p:nvSpPr>
          <p:cNvPr id="43012" name="Text Box 7"/>
          <p:cNvSpPr txBox="1">
            <a:spLocks noChangeArrowheads="1"/>
          </p:cNvSpPr>
          <p:nvPr/>
        </p:nvSpPr>
        <p:spPr bwMode="auto">
          <a:xfrm>
            <a:off x="754063" y="1870075"/>
            <a:ext cx="5762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>
                <a:sym typeface="Symbol" pitchFamily="18" charset="2"/>
              </a:rPr>
              <a:t></a:t>
            </a:r>
          </a:p>
        </p:txBody>
      </p:sp>
      <p:sp>
        <p:nvSpPr>
          <p:cNvPr id="43013" name="Line 8"/>
          <p:cNvSpPr>
            <a:spLocks noChangeShapeType="1"/>
          </p:cNvSpPr>
          <p:nvPr/>
        </p:nvSpPr>
        <p:spPr bwMode="auto">
          <a:xfrm>
            <a:off x="1258888" y="20145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014" name="Line 9"/>
          <p:cNvSpPr>
            <a:spLocks noChangeShapeType="1"/>
          </p:cNvSpPr>
          <p:nvPr/>
        </p:nvSpPr>
        <p:spPr bwMode="auto">
          <a:xfrm>
            <a:off x="7523163" y="20145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015" name="Text Box 10"/>
          <p:cNvSpPr txBox="1">
            <a:spLocks noChangeArrowheads="1"/>
          </p:cNvSpPr>
          <p:nvPr/>
        </p:nvSpPr>
        <p:spPr bwMode="auto">
          <a:xfrm>
            <a:off x="1114425" y="4102100"/>
            <a:ext cx="6264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43016" name="Line 11"/>
          <p:cNvSpPr>
            <a:spLocks noChangeShapeType="1"/>
          </p:cNvSpPr>
          <p:nvPr/>
        </p:nvSpPr>
        <p:spPr bwMode="auto">
          <a:xfrm flipH="1">
            <a:off x="1258888" y="1006475"/>
            <a:ext cx="0" cy="2374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017" name="Line 12"/>
          <p:cNvSpPr>
            <a:spLocks noChangeShapeType="1"/>
          </p:cNvSpPr>
          <p:nvPr/>
        </p:nvSpPr>
        <p:spPr bwMode="auto">
          <a:xfrm>
            <a:off x="1187450" y="1582738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018" name="Line 13"/>
          <p:cNvSpPr>
            <a:spLocks noChangeShapeType="1"/>
          </p:cNvSpPr>
          <p:nvPr/>
        </p:nvSpPr>
        <p:spPr bwMode="auto">
          <a:xfrm>
            <a:off x="1114425" y="27336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019" name="Text Box 14"/>
          <p:cNvSpPr txBox="1">
            <a:spLocks noChangeArrowheads="1"/>
          </p:cNvSpPr>
          <p:nvPr/>
        </p:nvSpPr>
        <p:spPr bwMode="auto">
          <a:xfrm>
            <a:off x="503238" y="1006475"/>
            <a:ext cx="611187" cy="251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i="1"/>
              <a:t>100</a:t>
            </a:r>
          </a:p>
          <a:p>
            <a:pPr>
              <a:spcBef>
                <a:spcPct val="50000"/>
              </a:spcBef>
            </a:pPr>
            <a:r>
              <a:rPr lang="cs-CZ" b="1" i="1"/>
              <a:t>50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cs-CZ" b="1" i="1"/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cs-CZ" b="1" i="1"/>
              <a:t>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cs-CZ" b="1" i="1"/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cs-CZ" b="1" i="1"/>
              <a:t>50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endParaRPr lang="cs-CZ" b="1" i="1"/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cs-CZ" b="1" i="1"/>
              <a:t>100</a:t>
            </a:r>
          </a:p>
        </p:txBody>
      </p:sp>
      <p:sp>
        <p:nvSpPr>
          <p:cNvPr id="96271" name="Text Box 15"/>
          <p:cNvSpPr txBox="1">
            <a:spLocks noChangeArrowheads="1"/>
          </p:cNvSpPr>
          <p:nvPr/>
        </p:nvSpPr>
        <p:spPr bwMode="auto">
          <a:xfrm>
            <a:off x="539750" y="4581525"/>
            <a:ext cx="777716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cs-CZ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KDE SE ASI NACHÁZÍM TEĎ?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cs-CZ" sz="2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CO JSEM PROŽIL? (NEJDŮLEŽITĚJŠÍ  UDÁLOSTI)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cs-CZ" sz="2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CO MĚ ASI ČEKÁ A KDY? 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cs-CZ" sz="2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NA CO SE TĚŠÍM, ČEHO SE BOJÍM?</a:t>
            </a:r>
          </a:p>
        </p:txBody>
      </p:sp>
      <p:sp>
        <p:nvSpPr>
          <p:cNvPr id="43021" name="Text Box 16"/>
          <p:cNvSpPr txBox="1">
            <a:spLocks noChangeArrowheads="1"/>
          </p:cNvSpPr>
          <p:nvPr/>
        </p:nvSpPr>
        <p:spPr bwMode="auto">
          <a:xfrm>
            <a:off x="3276600" y="333375"/>
            <a:ext cx="453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>
                <a:latin typeface="Arial Black" pitchFamily="34" charset="0"/>
              </a:rPr>
              <a:t>MŮJ ŽIVOTNÍ PROJEKT</a:t>
            </a:r>
          </a:p>
        </p:txBody>
      </p:sp>
      <p:sp>
        <p:nvSpPr>
          <p:cNvPr id="43022" name="Text Box 17"/>
          <p:cNvSpPr txBox="1">
            <a:spLocks noChangeArrowheads="1"/>
          </p:cNvSpPr>
          <p:nvPr/>
        </p:nvSpPr>
        <p:spPr bwMode="auto">
          <a:xfrm>
            <a:off x="503238" y="717550"/>
            <a:ext cx="183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/>
              <a:t>spokojenost</a:t>
            </a:r>
          </a:p>
        </p:txBody>
      </p:sp>
      <p:sp>
        <p:nvSpPr>
          <p:cNvPr id="43023" name="Text Box 18"/>
          <p:cNvSpPr txBox="1">
            <a:spLocks noChangeArrowheads="1"/>
          </p:cNvSpPr>
          <p:nvPr/>
        </p:nvSpPr>
        <p:spPr bwMode="auto">
          <a:xfrm>
            <a:off x="503238" y="3670300"/>
            <a:ext cx="22685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/>
              <a:t>nespokojenost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0"/>
            <a:ext cx="87090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4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ZA DESET LET:</a:t>
            </a:r>
          </a:p>
        </p:txBody>
      </p:sp>
      <p:sp>
        <p:nvSpPr>
          <p:cNvPr id="44035" name="Rectangle 5"/>
          <p:cNvSpPr>
            <a:spLocks noChangeArrowheads="1"/>
          </p:cNvSpPr>
          <p:nvPr/>
        </p:nvSpPr>
        <p:spPr bwMode="auto">
          <a:xfrm>
            <a:off x="179388" y="1196752"/>
            <a:ext cx="8604250" cy="453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504000">
              <a:spcBef>
                <a:spcPct val="20000"/>
              </a:spcBef>
              <a:buSzPct val="80000"/>
              <a:buFont typeface="Wingdings" pitchFamily="2" charset="2"/>
              <a:buChar char="Ø"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Z ČEHO BUDU MÍT NEJVĚTŠÍ POTĚŠENÍ, CO MI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BUDE</a:t>
            </a:r>
            <a:br>
              <a:rPr lang="cs-CZ" sz="2400" b="1" dirty="0" smtClean="0">
                <a:latin typeface="Arial" pitchFamily="34" charset="0"/>
                <a:cs typeface="Arial" pitchFamily="34" charset="0"/>
              </a:rPr>
            </a:b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DĚLAT RADOST?</a:t>
            </a:r>
          </a:p>
          <a:p>
            <a:pPr marL="342900" indent="-504000">
              <a:spcBef>
                <a:spcPct val="20000"/>
              </a:spcBef>
              <a:buSzPct val="80000"/>
              <a:buFont typeface="Arial" pitchFamily="34" charset="0"/>
              <a:buChar char="•"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342900" indent="-504000">
              <a:spcBef>
                <a:spcPct val="20000"/>
              </a:spcBef>
              <a:buSzPct val="80000"/>
              <a:buFont typeface="Wingdings" pitchFamily="2" charset="2"/>
              <a:buChar char="Ø"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CO MI BUDE  DĚLAT NEJVĚTŠÍ STAROSTI?</a:t>
            </a:r>
          </a:p>
          <a:p>
            <a:pPr marL="342900" indent="-504000">
              <a:spcBef>
                <a:spcPct val="20000"/>
              </a:spcBef>
              <a:buSzPct val="80000"/>
              <a:buFont typeface="Arial" pitchFamily="34" charset="0"/>
              <a:buChar char="•"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342900" indent="-504000">
              <a:spcBef>
                <a:spcPct val="20000"/>
              </a:spcBef>
              <a:buSzPct val="80000"/>
              <a:buFont typeface="Wingdings" pitchFamily="2" charset="2"/>
              <a:buChar char="Ø"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V ČEM BUDE MOJE NEJVĚTŠÍ NADĚJE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DO</a:t>
            </a:r>
            <a:br>
              <a:rPr lang="cs-CZ" sz="2400" b="1" dirty="0" smtClean="0">
                <a:latin typeface="Arial" pitchFamily="34" charset="0"/>
                <a:cs typeface="Arial" pitchFamily="34" charset="0"/>
              </a:rPr>
            </a:b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BUDOUCNOSTI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?</a:t>
            </a:r>
          </a:p>
          <a:p>
            <a:pPr marL="342900" indent="-504000">
              <a:spcBef>
                <a:spcPct val="20000"/>
              </a:spcBef>
              <a:buSzPct val="80000"/>
              <a:buFont typeface="Arial" pitchFamily="34" charset="0"/>
              <a:buChar char="•"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342900" indent="-504000">
              <a:spcBef>
                <a:spcPct val="20000"/>
              </a:spcBef>
              <a:buSzPct val="80000"/>
              <a:buFont typeface="Wingdings" pitchFamily="2" charset="2"/>
              <a:buChar char="Ø"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V ČEM BUDU VIDĚT SMYSL SVÉHO ŽIVOTA?</a:t>
            </a:r>
          </a:p>
          <a:p>
            <a:pPr marL="342900" indent="-504000">
              <a:spcBef>
                <a:spcPct val="20000"/>
              </a:spcBef>
              <a:buSzPct val="80000"/>
              <a:buFont typeface="Arial" pitchFamily="34" charset="0"/>
              <a:buChar char="•"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342900" indent="-504000">
              <a:spcBef>
                <a:spcPct val="20000"/>
              </a:spcBef>
              <a:buSzPct val="80000"/>
              <a:buFont typeface="Wingdings" pitchFamily="2" charset="2"/>
              <a:buChar char="Ø"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KTEŘÍ LIDÉ MI BUDOU OSOBNĚ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NEJBLIŽŠÍ</a:t>
            </a:r>
            <a:br>
              <a:rPr lang="cs-CZ" sz="2400" b="1" dirty="0" smtClean="0">
                <a:latin typeface="Arial" pitchFamily="34" charset="0"/>
                <a:cs typeface="Arial" pitchFamily="34" charset="0"/>
              </a:rPr>
            </a:b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(STANOVTE POŘADÍ) A JAKÝ ASI BUDU MÍT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VZTAH</a:t>
            </a:r>
            <a:br>
              <a:rPr lang="cs-CZ" sz="2400" b="1" dirty="0" smtClean="0">
                <a:latin typeface="Arial" pitchFamily="34" charset="0"/>
                <a:cs typeface="Arial" pitchFamily="34" charset="0"/>
              </a:rPr>
            </a:b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KE KAŽDÉMU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NICH?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539552" y="533400"/>
            <a:ext cx="807104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CO OVLIVŇUJE UTVÁŘENÍ </a:t>
            </a:r>
            <a:r>
              <a:rPr lang="cs-CZ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DOJMU </a:t>
            </a: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 OSOBNOSTI?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990600" y="2286000"/>
            <a:ext cx="7239000" cy="384720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AKTUÁLNÍ ROLE JEDINCE V SITUACI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CELKOVÝ VZHLED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NEVERBÁLNÍ PROJEVY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VERBÁLNÍ PROJEVY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DOSAVADNÍ INFORMACE O JEDINCI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REAKCE A CHOVÁNÍ  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VLASTNÍ ZKUŠENOST 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447800" y="2209800"/>
            <a:ext cx="1841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cs-CZ" sz="24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84213" y="3333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METODY POZNÁVÁNÍ OSOBNOSTI NEPSYCHOLOGEM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85800" y="19812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POZOROVÁNÍ NEVERBÁLNÍ PROJEVY, VNĚJŠÍ VZHLED, CHOVÁNÍ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cs-CZ" sz="2400" b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ROZHOVOR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cs-CZ" sz="2400" b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BIOGRAFIE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cs-CZ" sz="2400" b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cs-CZ" sz="2400" b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ANALÝZA PRODUKTŮ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cs-CZ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648200" y="1981200"/>
            <a:ext cx="3810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AKTUÁL. EMOČNÍ STAV, MOTIVACE,  CHARAKT. VLASTNOSTI, TEMPERAMENT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cs-CZ" sz="2000" b="1" i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cs-CZ" sz="2000" b="1" i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SCHOPNOSTI, VZTAHY  MOTIVACE, 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cs-CZ" sz="2000" b="1" i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SCHOPNOSTI, CHARAKTER,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TEMPERAMENT (NŽS)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cs-CZ" sz="2000" b="1" i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0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SCHOPNOSTI, ZÁJMY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cs-CZ" sz="2000" b="1" i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"/>
                                        <p:tgtEl>
                                          <p:spTgt spid="34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1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7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300"/>
                                        <p:tgtEl>
                                          <p:spTgt spid="348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7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300"/>
                                        <p:tgtEl>
                                          <p:spTgt spid="348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9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300"/>
                                        <p:tgtEl>
                                          <p:spTgt spid="348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1" grpId="0" build="p" autoUpdateAnimBg="0" advAuto="0"/>
      <p:bldP spid="34822" grpId="0" build="p" autoUpdateAnimBg="0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11188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CHYBY PŘI POSUZOVÁNÍ OSOBNOSTI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609600" y="17526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PODLÉHÁNÍ PRVNÍMU DOJMU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ZAMĚŘENÍ POZORNOSTI NA TO, CO MÁ PRO NÁS VELKOU INFORMAČNÍ HODNOTU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NEÚMĚRNÁ GENERALIZACE (HALÓ EFEKT)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PODLÉHÁNÍ SOCIÁLNÍMU STATUSU, ROLI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OČEKÁVÁNÍ, SELEKTIVNÍ SLEPOTA, HLUCHOTA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PROJEKCE VLASTNÍCH VLASTNOSTÍ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1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7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"/>
                                        <p:tgtEl>
                                          <p:spTgt spid="358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358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8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"/>
                                        <p:tgtEl>
                                          <p:spTgt spid="358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5" grpId="0" build="p" autoUpdateAnimBg="0" advAuto="2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133600" y="8382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OSOBNOST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PRAKTICKÉ VYUŽITÍ TÉMATU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POJEM OSOBNOSTI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TEORIE OSOBNOSTI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STRUKTURA A DYNAMIKA OSOBNOSTI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METODY POZNÁVÁNÍ OSOBNOSTI NEPSYCHOLOGEM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4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6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"/>
                                        <p:tgtEl>
                                          <p:spTgt spid="23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8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7" grpId="0" build="p" autoUpdateAnimBg="0" advAuto="2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219200" y="685800"/>
            <a:ext cx="632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POJETÍ OSOBNOSTI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 typeface="Arial" pitchFamily="34" charset="0"/>
              <a:buChar char="•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ČÍM SE LIŠÍME OD OSTATNÍCH?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 typeface="Arial" pitchFamily="34" charset="0"/>
              <a:buChar char="•"/>
              <a:defRPr/>
            </a:pP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 typeface="Arial" pitchFamily="34" charset="0"/>
              <a:buChar char="•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CO, KTERÉ PSYCHICKÉ KVALITY LZE HLEDAT U KAŽDÉ OSOBNOSTI?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 typeface="Arial" pitchFamily="34" charset="0"/>
              <a:buChar char="•"/>
              <a:defRPr/>
            </a:pP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 typeface="Arial" pitchFamily="34" charset="0"/>
              <a:buChar char="•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JAK SE OSOBNOST VYVÍJÍ?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 typeface="Arial" pitchFamily="34" charset="0"/>
              <a:buChar char="•"/>
              <a:defRPr/>
            </a:pP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 typeface="Arial" pitchFamily="34" charset="0"/>
              <a:buChar char="•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CO JE PRO TU KTEROU OSOBNOST PŘÍZNAČNÉ, TRVALÉ?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3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6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1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"/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1" grpId="0" build="p" autoUpdateAnimBg="0" advAuto="2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476375" y="404813"/>
            <a:ext cx="5638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TEORIE OSOBNOSTI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85800" y="17526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 typeface="Arial" pitchFamily="34" charset="0"/>
              <a:buChar char="•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PSYCHOANALYTICKÁ TEORIE OSOBNOSTI (FREUD, ADLER)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 typeface="Arial" pitchFamily="34" charset="0"/>
              <a:buChar char="•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BEHAVIORISTICKY ORIENTOVANÝ PŘÍSTUP K OSOBNOSTI (WATSON, TOLMAN)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 typeface="Arial" pitchFamily="34" charset="0"/>
              <a:buChar char="•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SOCIÁLNĚ KOGNITIVNÍ TEORIE OSOBNOSTI (BANDURA)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 typeface="Arial" pitchFamily="34" charset="0"/>
              <a:buChar char="•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TEORIE TYPŮ A RYSŮ OSOBNOSTI (EYSENCK)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 typeface="Arial" pitchFamily="34" charset="0"/>
              <a:buChar char="•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HUMANISTICKÉ KONCEPCE OSOBNOSTI (ROGERS)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9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9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"/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4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 build="p" autoUpdateAnimBg="0" advAuto="2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84248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INTERAKČNÍ MODEL OSOBNOSTI</a:t>
            </a:r>
          </a:p>
        </p:txBody>
      </p:sp>
      <p:sp>
        <p:nvSpPr>
          <p:cNvPr id="31747" name="Oval 5"/>
          <p:cNvSpPr>
            <a:spLocks noChangeArrowheads="1"/>
          </p:cNvSpPr>
          <p:nvPr/>
        </p:nvSpPr>
        <p:spPr bwMode="auto">
          <a:xfrm>
            <a:off x="762000" y="2133600"/>
            <a:ext cx="7467600" cy="39624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609600" y="1524000"/>
            <a:ext cx="7696200" cy="5029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667000" y="1981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podmínky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1600200" y="2438400"/>
            <a:ext cx="5715000" cy="3276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3200400" y="2743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situace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2339975" y="3213100"/>
            <a:ext cx="4114800" cy="19812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3429000" y="3200400"/>
            <a:ext cx="2209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Osobnost: Schopnosti, motivace, temperament, charakter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3200400" y="3200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4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3276600" y="3200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4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4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9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4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9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4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8" grpId="0" animBg="1"/>
      <p:bldP spid="28679" grpId="0" autoUpdateAnimBg="0"/>
      <p:bldP spid="28680" grpId="0" animBg="1"/>
      <p:bldP spid="28681" grpId="0" autoUpdateAnimBg="0"/>
      <p:bldP spid="28682" grpId="0" animBg="1"/>
      <p:bldP spid="2868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85800" y="692150"/>
            <a:ext cx="77724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PŘI POZNÁVÁNÍ OSOBNOSTI </a:t>
            </a:r>
            <a:b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NÁS ZAJÍMÁ: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85800" y="22860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CO CHCE?</a:t>
            </a: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CO MŮŽE?</a:t>
            </a: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JAKÝ JE?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648200" y="22860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MOTIVACE</a:t>
            </a: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SCHOPNOSTI</a:t>
            </a: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TEMPERAMENT CHARAKTER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9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8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"/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1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94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"/>
                                        <p:tgtEl>
                                          <p:spTgt spid="297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29701" grpId="0" build="p" autoUpdateAnimBg="0" advAuto="2000"/>
      <p:bldP spid="29702" grpId="0" build="p" autoUpdateAnimBg="0" advAuto="4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476375" y="476250"/>
            <a:ext cx="62642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 ČEM JE MOTIVACE?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O TOM, JAKÉ MÁ JEDINEC POTŘEBY A JAK JE USPOKOJUJE (KRÁTKODOBÁ, DLOUHODOBÁ), KTERÉ MÁ – NEMÁ USPOKOJOVÁNY, KTERÉ JSOU PRO NĚHO VÝZNAMNÉ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JAKÉ MÁ ZÁJMY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JAKÉ HODNOTY PREFERUJE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O POSTOJÍCH, KTERÉ ZAUJÍMÁ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O CÍLECH, KTERÉ CHCE DOSÁHNOUT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SzPct val="80000"/>
              <a:defRPr/>
            </a:pPr>
            <a:r>
              <a:rPr lang="cs-CZ" sz="2400" b="1" i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POCHOPENÍ MOTIVŮ, POHNUTEK JEDNÁNÍ UMOŽŇUJE POROZUMĚT PROČ SE JEDINEC CHOVÁ, JEDNÁ URČITÝM ZPŮSOBEM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6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4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"/>
                                        <p:tgtEl>
                                          <p:spTgt spid="30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9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30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7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"/>
                                        <p:tgtEl>
                                          <p:spTgt spid="307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5" grpId="0" build="p" autoUpdateAnimBg="0" advAuto="2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611188" y="260350"/>
            <a:ext cx="7772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SCHOPNOSTI SE PROJEVUJÍ JAKO DISPOZICE JEDINCE: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611188" y="1772815"/>
            <a:ext cx="7772400" cy="489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/>
              <a:t>RYCHLE ZÍSKAT VHLED DO SITUACE, UMĚT JI REÁLNĚ VYHODNOTIT („VYHMÁTNOUT“ PODSTATNÉ)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/>
              <a:t>ŘEŠIT SLOŽITÉ A NOVÉ SITUACE, TVOŘIVOST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/>
              <a:t>KOMUNIKOVAT, NASLOUCHAT, ROZUMĚT LIDEM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/>
              <a:t>ROZHODOVAT A JÍT DO ZDŮVODNĚNÉHO  RIZIKA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/>
              <a:t>KRITICKY UVAŽOVAT A MYSLET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/>
              <a:t>PŘEDVÍDAT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/>
              <a:t>OVLÁDAT SVÉ CITY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400" b="1" dirty="0"/>
              <a:t>VYUŽÍVAT ZKUŠENOSTI, POUČIT SE Z CHYB (VLASTNÍCH, CIZÍCH)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6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7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3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3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61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300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9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300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9" grpId="0" build="p" autoUpdateAnimBg="0" advAuto="2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TEMPERAMENT A CHARAKTER JSOU O TOM: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JAK ČLOVĚK EMOCIONÁLNĚ PROŽÍVÁ SITUACE A JAK V NICH REAGUJE</a:t>
            </a: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ZDA-LI JE SPOLEČENSKÝ ČI UZAVŘENÝ </a:t>
            </a: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JAKÁ SE U NĚHO PROJEVÍ TENDENCE PŘI ŘEŠENÍ KONFLIKTŮ</a:t>
            </a: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JAKÝ MÁ VZTAH K PRÁCI</a:t>
            </a: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JAKÝ MÁ VZTAH K OSTATNÍM LIDEM</a:t>
            </a: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JAKÝ MÁ VZTAH K SOBĚ SAMÉMU</a:t>
            </a: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SzPct val="80000"/>
              <a:buFontTx/>
              <a:buBlip>
                <a:blip r:embed="rId2"/>
              </a:buBlip>
              <a:defRPr/>
            </a:pP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1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9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6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91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9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"/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  <p:bldP spid="32773" grpId="0" build="p" autoUpdateAnimBg="0" advAuto="200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544</Words>
  <Application>Microsoft Office PowerPoint</Application>
  <PresentationFormat>Předvádění na obrazovce (4:3)</PresentationFormat>
  <Paragraphs>135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OSOBNOST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</dc:title>
  <dc:creator>Joža</dc:creator>
  <cp:lastModifiedBy>OEM</cp:lastModifiedBy>
  <cp:revision>4</cp:revision>
  <dcterms:created xsi:type="dcterms:W3CDTF">2012-03-06T06:32:00Z</dcterms:created>
  <dcterms:modified xsi:type="dcterms:W3CDTF">2013-10-12T04:35:31Z</dcterms:modified>
</cp:coreProperties>
</file>