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1A8B80-3350-408E-9A3C-9458BEF81F0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96200-0DDA-476A-84F7-20C5DB61AD5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7EDDC2-6A85-4A9D-B9A4-7414B81B68FB}" type="slidenum">
              <a:rPr lang="cs-CZ" smtClean="0"/>
              <a:pPr/>
              <a:t>6</a:t>
            </a:fld>
            <a:endParaRPr lang="cs-CZ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cs-CZ" smtClean="0"/>
              <a:t>VYTVOŘTE SOUBOR VŠECH ROLÍ, VE KTERÝCH SE OCITÁTE, V NICHŽ SE PROJEVUJETE,</a:t>
            </a:r>
          </a:p>
          <a:p>
            <a:pPr eaLnBrk="1" hangingPunct="1"/>
            <a:r>
              <a:rPr lang="cs-CZ" smtClean="0"/>
              <a:t>POTÉ JE USPOŘÁDEJTE  OD TĚCH PRO VÁS NAJVÝZNAMNĚJŠÍCH AŽ PO TY NEJMÉNĚ VÝZNAMNÉ</a:t>
            </a:r>
          </a:p>
          <a:p>
            <a:pPr eaLnBrk="1" hangingPunct="1"/>
            <a:r>
              <a:rPr lang="cs-CZ" smtClean="0"/>
              <a:t>V KRUHU VYJÁDŘETE KOLIK ČASU VĚNUJETE VÝKONU TÉ KTERÉ ROLE</a:t>
            </a:r>
          </a:p>
          <a:p>
            <a:pPr eaLnBrk="1" hangingPunct="1"/>
            <a:r>
              <a:rPr lang="cs-CZ" smtClean="0"/>
              <a:t>VYJÁDŘETE NA STUPNICI 0 – 3 SUBJEKTIVNÍ POCIT USPOKOJENÍ, KTERÝ PŘI VÝKONU ROLE ZAŽÍVÁTE (NESPOKOJEN, SPÍŠE NESPOKOJEN, SPÍŠE SPOKOJEN, SPOKOJEN)</a:t>
            </a:r>
          </a:p>
          <a:p>
            <a:pPr eaLnBrk="1" hangingPunct="1"/>
            <a:r>
              <a:rPr lang="cs-CZ" smtClean="0"/>
              <a:t>ROLE, KDE JSTE NEJMÉNĚ SPOKOJENI ANALYZUJTE – ANALYZUJTE ROLOVOU SITUACI, V ČEM JE PROBLÉM, PŘÍČINA NESPOKOJENOSTI?</a:t>
            </a:r>
          </a:p>
          <a:p>
            <a:pPr eaLnBrk="1" hangingPunct="1"/>
            <a:r>
              <a:rPr lang="cs-CZ" smtClean="0"/>
              <a:t>JE MOŽNÉ KOMPENZOVAT VÝKON JEDNÉ ROLE „NÁHRADNÍM“ VÝKONEM JINÉ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DB28A-781E-4380-8312-535FC6EE6710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32E3A-EF91-49E5-925B-1D1E0D7C10C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990600" y="27432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MALÉ SOCIÁLNÍ SKUPINY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MALÁ SOCIÁLNÍ SKUPINA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611188" y="1844675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SPOLEČNÁ ČINNOST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SPOLEČNÝ CÍL ČINNOSTI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VZÁJEMNÁ ZNALOST ČLENŮ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KOMUNIKACE TVÁŘÍ V TVÁŘ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EXISTENCE MEZIOSOBNÍCH VZTAHŮ (VAZEB) VE SKUPINĚ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HODNOTOVÁ ORIENTACE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ROZDĚLENÍ ROLÍ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800" b="1" dirty="0">
                <a:latin typeface="Arial" pitchFamily="34" charset="0"/>
                <a:cs typeface="Arial" pitchFamily="34" charset="0"/>
              </a:rPr>
              <a:t>EXISTENCE SKUPINOVÝCH NOREM </a:t>
            </a:r>
            <a:br>
              <a:rPr lang="cs-CZ" sz="2800" b="1" dirty="0">
                <a:latin typeface="Arial" pitchFamily="34" charset="0"/>
                <a:cs typeface="Arial" pitchFamily="34" charset="0"/>
              </a:rPr>
            </a:br>
            <a:r>
              <a:rPr lang="cs-CZ" sz="2800" b="1" dirty="0">
                <a:latin typeface="Arial" pitchFamily="34" charset="0"/>
                <a:cs typeface="Arial" pitchFamily="34" charset="0"/>
              </a:rPr>
              <a:t>A SANKCÍ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2" name="Rectangle 4"/>
          <p:cNvSpPr>
            <a:spLocks noRot="1" noChangeArrowheads="1"/>
          </p:cNvSpPr>
          <p:nvPr/>
        </p:nvSpPr>
        <p:spPr bwMode="auto">
          <a:xfrm>
            <a:off x="251520" y="54868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STRUKTURÁLNÍ A DYNAMICKÉ SLOŽKY SOCIÁLNÍ SKUPINY</a:t>
            </a:r>
          </a:p>
        </p:txBody>
      </p:sp>
      <p:sp>
        <p:nvSpPr>
          <p:cNvPr id="58373" name="Rectangle 5"/>
          <p:cNvSpPr>
            <a:spLocks noRot="1" noChangeArrowheads="1"/>
          </p:cNvSpPr>
          <p:nvPr/>
        </p:nvSpPr>
        <p:spPr bwMode="auto">
          <a:xfrm>
            <a:off x="251520" y="2564904"/>
            <a:ext cx="4194175" cy="3174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ČLENOVÉ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ROLE (STATUS, POZICE) KTEROU ZAUJÍMAJÍ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SKUPINOVÉ NORMY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SKUPINOVÉ SANKCE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SKUPINOVÉ CÍLE (?)</a:t>
            </a:r>
          </a:p>
          <a:p>
            <a:pPr marL="342900" indent="-342900">
              <a:spcBef>
                <a:spcPct val="20000"/>
              </a:spcBef>
              <a:buClr>
                <a:schemeClr val="tx2"/>
              </a:buClr>
              <a:buSzPct val="80000"/>
              <a:buFont typeface="Wingdings" pitchFamily="2" charset="2"/>
              <a:buNone/>
              <a:defRPr/>
            </a:pP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8374" name="Rectangle 6"/>
          <p:cNvSpPr>
            <a:spLocks noRot="1" noChangeArrowheads="1"/>
          </p:cNvSpPr>
          <p:nvPr/>
        </p:nvSpPr>
        <p:spPr bwMode="auto">
          <a:xfrm>
            <a:off x="4644008" y="2492896"/>
            <a:ext cx="4194175" cy="3318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SPOLEČNÁ ČINNOST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KOMUNIKACE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VZTAHY MEZI ČLENY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MOTIVACE KE VSTUPU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80000"/>
              <a:buFont typeface="Wingdings" pitchFamily="2" charset="2"/>
              <a:buChar char="Ø"/>
              <a:defRPr/>
            </a:pPr>
            <a:r>
              <a:rPr lang="cs-CZ" sz="2400" b="1" dirty="0">
                <a:solidFill>
                  <a:schemeClr val="folHlink"/>
                </a:solidFill>
                <a:latin typeface="Arial" pitchFamily="34" charset="0"/>
                <a:cs typeface="Arial" pitchFamily="34" charset="0"/>
              </a:rPr>
              <a:t>HODNOTOVÁ ORIENTACE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83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3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1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83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65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3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2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3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8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83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35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83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85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583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45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83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5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83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2" grpId="0"/>
      <p:bldP spid="58373" grpId="0" build="p"/>
      <p:bldP spid="5837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685800" y="6858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TYPY MALÝCH SOCIÁLNÍ SKUPIN</a:t>
            </a: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685800" y="1981200"/>
            <a:ext cx="22860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CHARAKTER SPOL.ČINNOSTI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6705600" y="4038600"/>
            <a:ext cx="182880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MEZIOSOBNÍ VZTAHY</a:t>
            </a:r>
          </a:p>
        </p:txBody>
      </p:sp>
      <p:sp>
        <p:nvSpPr>
          <p:cNvPr id="48133" name="Line 7"/>
          <p:cNvSpPr>
            <a:spLocks noChangeShapeType="1"/>
          </p:cNvSpPr>
          <p:nvPr/>
        </p:nvSpPr>
        <p:spPr bwMode="auto">
          <a:xfrm>
            <a:off x="1524000" y="28194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48134" name="Line 8"/>
          <p:cNvSpPr>
            <a:spLocks noChangeShapeType="1"/>
          </p:cNvSpPr>
          <p:nvPr/>
        </p:nvSpPr>
        <p:spPr bwMode="auto">
          <a:xfrm>
            <a:off x="1524000" y="4343400"/>
            <a:ext cx="426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cs-CZ"/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2133600" y="3048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 </a:t>
            </a:r>
            <a:r>
              <a:rPr lang="cs-CZ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I.                      II.</a:t>
            </a:r>
            <a:endParaRPr lang="cs-CZ" sz="240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1981200" y="48768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  <a:r>
              <a:rPr lang="cs-CZ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III.                      IV.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6858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+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609600" y="510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-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914400" y="4114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2400" b="1" i="1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755650" y="333375"/>
            <a:ext cx="7772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cs-CZ" sz="32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DYNAMIKA ROLOVÉHO CHOVÁNÍ</a:t>
            </a: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3124200" y="1447800"/>
            <a:ext cx="2819400" cy="15335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OBSAH ROLE</a:t>
            </a:r>
          </a:p>
          <a:p>
            <a:pPr algn="ctr">
              <a:spcBef>
                <a:spcPct val="50000"/>
              </a:spcBef>
            </a:pPr>
            <a:r>
              <a:rPr lang="cs-CZ" sz="2000" b="1" dirty="0">
                <a:latin typeface="Arial" pitchFamily="34" charset="0"/>
                <a:cs typeface="Arial" pitchFamily="34" charset="0"/>
              </a:rPr>
              <a:t>(vnější tlak, norma, očekávání, vzory a modely</a:t>
            </a: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971800" y="4114800"/>
            <a:ext cx="3352800" cy="923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OSOBNÍ KONCEPCE</a:t>
            </a:r>
            <a:endParaRPr lang="cs-CZ" sz="2000" b="1">
              <a:latin typeface="Arial" pitchFamily="34" charset="0"/>
              <a:cs typeface="Arial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sz="2000" b="1">
                <a:latin typeface="Arial" pitchFamily="34" charset="0"/>
                <a:cs typeface="Arial" pitchFamily="34" charset="0"/>
              </a:rPr>
              <a:t>(pojetí role)</a:t>
            </a:r>
            <a:endParaRPr lang="cs-CZ" sz="24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2971800" y="5715000"/>
            <a:ext cx="32004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REALIZACE ROLE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7239000" y="4876800"/>
            <a:ext cx="1447800" cy="906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ZPĚTNÁ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VAZBA</a:t>
            </a: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304800" y="4953000"/>
            <a:ext cx="2133600" cy="906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SOCIÁLNÍ</a:t>
            </a:r>
          </a:p>
          <a:p>
            <a:pPr algn="ctr">
              <a:lnSpc>
                <a:spcPct val="85000"/>
              </a:lnSpc>
              <a:spcBef>
                <a:spcPct val="50000"/>
              </a:spcBef>
            </a:pPr>
            <a:r>
              <a:rPr lang="cs-CZ" sz="2400" b="1">
                <a:latin typeface="Arial" pitchFamily="34" charset="0"/>
                <a:cs typeface="Arial" pitchFamily="34" charset="0"/>
              </a:rPr>
              <a:t>KONTROLA</a:t>
            </a:r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5943600" y="2286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7620000" y="22860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7620000" y="57912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 flipH="1">
            <a:off x="6172200" y="5943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4" name="Line 14"/>
          <p:cNvSpPr>
            <a:spLocks noChangeShapeType="1"/>
          </p:cNvSpPr>
          <p:nvPr/>
        </p:nvSpPr>
        <p:spPr bwMode="auto">
          <a:xfrm>
            <a:off x="1295400" y="586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1295400" y="60198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>
            <a:off x="4419600" y="2971800"/>
            <a:ext cx="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 flipV="1">
            <a:off x="1295400" y="2438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1295400" y="24384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48006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 flipV="1">
            <a:off x="4038600" y="5029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6500"/>
                            </p:stCondLst>
                            <p:childTnLst>
                              <p:par>
                                <p:cTn id="5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40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7000"/>
                            </p:stCondLst>
                            <p:childTnLst>
                              <p:par>
                                <p:cTn id="6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500"/>
                            </p:stCondLst>
                            <p:childTnLst>
                              <p:par>
                                <p:cTn id="6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8000"/>
                            </p:stCondLst>
                            <p:childTnLst>
                              <p:par>
                                <p:cTn id="6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5" grpId="0" animBg="1" autoUpdateAnimBg="0"/>
      <p:bldP spid="40966" grpId="0" animBg="1" autoUpdateAnimBg="0"/>
      <p:bldP spid="40967" grpId="0" animBg="1" autoUpdateAnimBg="0"/>
      <p:bldP spid="40968" grpId="0" animBg="1" autoUpdateAnimBg="0"/>
      <p:bldP spid="40969" grpId="0" animBg="1" autoUpdateAnimBg="0"/>
      <p:bldP spid="40970" grpId="0" animBg="1"/>
      <p:bldP spid="40971" grpId="0" animBg="1"/>
      <p:bldP spid="40972" grpId="0" animBg="1"/>
      <p:bldP spid="40973" grpId="0" animBg="1"/>
      <p:bldP spid="40974" grpId="0" animBg="1"/>
      <p:bldP spid="40975" grpId="0" animBg="1"/>
      <p:bldP spid="40976" grpId="0" animBg="1"/>
      <p:bldP spid="40977" grpId="0" animBg="1"/>
      <p:bldP spid="40978" grpId="0" animBg="1"/>
      <p:bldP spid="40979" grpId="0" animBg="1"/>
      <p:bldP spid="409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4068763" y="1485900"/>
            <a:ext cx="1944687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sz="9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?</a:t>
            </a: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1187450" y="3213100"/>
            <a:ext cx="6624638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cs-CZ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 JAKÝCH SOCIÁLNÍCH ROLÍCH SE REALIZUJI </a:t>
            </a:r>
            <a:br>
              <a:rPr lang="cs-CZ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</a:br>
            <a:r>
              <a:rPr lang="cs-CZ" sz="3600" b="1">
                <a:effectLst>
                  <a:outerShdw blurRad="38100" dist="38100" dir="2700000" algn="tl">
                    <a:srgbClr val="000000"/>
                  </a:outerShdw>
                </a:effectLst>
                <a:latin typeface="Arial Black" pitchFamily="34" charset="0"/>
              </a:rPr>
              <a:t>V SOUČASNÉ DOBĚ?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219</Words>
  <Application>Microsoft Office PowerPoint</Application>
  <PresentationFormat>Předvádění na obrazovce (4:3)</PresentationFormat>
  <Paragraphs>48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Joža</dc:creator>
  <cp:lastModifiedBy>Joža</cp:lastModifiedBy>
  <cp:revision>1</cp:revision>
  <dcterms:created xsi:type="dcterms:W3CDTF">2012-03-06T06:48:35Z</dcterms:created>
  <dcterms:modified xsi:type="dcterms:W3CDTF">2012-03-06T06:50:03Z</dcterms:modified>
</cp:coreProperties>
</file>